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Medium" panose="020B0603050203000203" pitchFamily="34" charset="0"/>
      <p:regular r:id="rId22"/>
      <p:bold r:id="rId23"/>
      <p:italic r:id="rId24"/>
      <p:boldItalic r:id="rId25"/>
    </p:embeddedFont>
    <p:embeddedFont>
      <p:font typeface="IBM Plex Sans SemiBold" panose="020B0703050203000203" pitchFamily="34" charset="0"/>
      <p:regular r:id="rId26"/>
      <p:bold r:id="rId27"/>
      <p:italic r:id="rId28"/>
      <p:boldItalic r:id="rId29"/>
    </p:embeddedFont>
    <p:embeddedFont>
      <p:font typeface="Sora" panose="020B0604020202020204" charset="0"/>
      <p:regular r:id="rId30"/>
      <p:bold r:id="rId31"/>
    </p:embeddedFont>
    <p:embeddedFont>
      <p:font typeface="Sora ExtraLight" panose="020B0604020202020204" charset="0"/>
      <p:regular r:id="rId32"/>
      <p:bold r:id="rId33"/>
    </p:embeddedFont>
    <p:embeddedFont>
      <p:font typeface="Sora Light" panose="020B0604020202020204" charset="0"/>
      <p:regular r:id="rId34"/>
      <p:bold r:id="rId35"/>
    </p:embeddedFont>
    <p:embeddedFont>
      <p:font typeface="Sora Medium" panose="020B0604020202020204" charset="0"/>
      <p:regular r:id="rId36"/>
      <p:bold r:id="rId37"/>
    </p:embeddedFont>
    <p:embeddedFont>
      <p:font typeface="Sora SemiBold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408" autoAdjust="0"/>
  </p:normalViewPr>
  <p:slideViewPr>
    <p:cSldViewPr snapToGrid="0">
      <p:cViewPr varScale="1">
        <p:scale>
          <a:sx n="72" d="100"/>
          <a:sy n="72" d="100"/>
        </p:scale>
        <p:origin x="176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81a4e8a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81a4e8a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a1a38627c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a1a38627c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865b67b5c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865b67b5c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a1a38627c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a1a38627c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a1a38627c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a1a38627c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9989c1fb2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9989c1fb2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81a4e8a57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81a4e8a57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a1a38627c6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a1a38627c6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a1a38627c6_0_2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a1a38627c6_0_2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1a38627c6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a1a38627c6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a1a38627c6_0_3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a1a38627c6_0_3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a1a38627c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a1a38627c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2727a16b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a2727a16b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a2727a16b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a2727a16b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">
  <p:cSld name="BLANK_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rot="-5400000" flipH="1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BLANK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dist="76200" dir="7800000" algn="bl" rotWithShape="0">
              <a:schemeClr val="accent1">
                <a:alpha val="2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dist="28575" dir="2700000" algn="bl" rotWithShape="0">
              <a:schemeClr val="accen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dist="38100" dir="5400000" algn="bl" rotWithShape="0">
              <a:schemeClr val="accent3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457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avLst/>
              <a:gdLst/>
              <a:ahLst/>
              <a:cxnLst/>
              <a:rect l="l" t="t" r="r" b="b"/>
              <a:pathLst>
                <a:path w="292003" h="199585" extrusionOk="0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avLst/>
              <a:gdLst/>
              <a:ahLst/>
              <a:cxnLst/>
              <a:rect l="l" t="t" r="r" b="b"/>
              <a:pathLst>
                <a:path w="251409" h="43361" extrusionOk="0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>
            <a:spLocks noGrp="1"/>
          </p:cNvSpPr>
          <p:nvPr>
            <p:ph type="body" idx="1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 idx="3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 idx="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images">
  <p:cSld name="BLANK_1_1_1_1_2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rot="10800000" flipH="1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rot="10800000" flipH="1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rot="10800000" flipH="1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rot="10800000" flipH="1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>
            <a:spLocks noGrp="1"/>
          </p:cNvSpPr>
          <p:nvPr>
            <p:ph type="pic" idx="2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>
            <a:spLocks noGrp="1"/>
          </p:cNvSpPr>
          <p:nvPr>
            <p:ph type="pic" idx="3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>
            <a:spLocks noGrp="1"/>
          </p:cNvSpPr>
          <p:nvPr>
            <p:ph type="pic" idx="4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>
            <a:spLocks noGrp="1"/>
          </p:cNvSpPr>
          <p:nvPr>
            <p:ph type="subTitle" idx="1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 idx="6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title" idx="7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ubTitle" idx="8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avLst/>
              <a:gdLst/>
              <a:ahLst/>
              <a:cxnLst/>
              <a:rect l="l" t="t" r="r" b="b"/>
              <a:pathLst>
                <a:path w="89735" h="12128" extrusionOk="0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avLst/>
              <a:gdLst/>
              <a:ahLst/>
              <a:cxnLst/>
              <a:rect l="l" t="t" r="r" b="b"/>
              <a:pathLst>
                <a:path w="89735" h="13758" extrusionOk="0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avLst/>
              <a:gdLst/>
              <a:ahLst/>
              <a:cxnLst/>
              <a:rect l="l" t="t" r="r" b="b"/>
              <a:pathLst>
                <a:path w="89735" h="19162" extrusionOk="0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1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name="adj1" fmla="val 4346562"/>
              <a:gd name="adj2" fmla="val 172543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name="adj1" fmla="val 3282930"/>
              <a:gd name="adj2" fmla="val 147442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2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2">
  <p:cSld name="BLANK_1_1_1_1_1_1_1_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rot="10800000" flipH="1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rot="10800000" flipH="1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rot="10800000" flipH="1">
              <a:off x="1927813" y="392406"/>
              <a:ext cx="402000" cy="407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name="adj1" fmla="val 2600939"/>
              <a:gd name="adj2" fmla="val 185611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name="adj1" fmla="val 837048"/>
              <a:gd name="adj2" fmla="val 196652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_1_10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rot="-900031" flipH="1">
            <a:off x="1792020" y="1182391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1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 hasCustomPrompt="1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rot="900031" flipH="1">
            <a:off x="1791931" y="1182353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2">
  <p:cSld name="BLANK_1_1_1_1_1_1_1_1_1_1_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CUSTOM_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 rot="10800000" flipH="1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avLst/>
              <a:gdLst/>
              <a:ahLst/>
              <a:cxnLst/>
              <a:rect l="l" t="t" r="r" b="b"/>
              <a:pathLst>
                <a:path w="89824" h="12217" fill="none" extrusionOk="0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avLst/>
              <a:gdLst/>
              <a:ahLst/>
              <a:cxnLst/>
              <a:rect l="l" t="t" r="r" b="b"/>
              <a:pathLst>
                <a:path w="89824" h="13870" fill="none" extrusionOk="0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avLst/>
              <a:gdLst/>
              <a:ahLst/>
              <a:cxnLst/>
              <a:rect l="l" t="t" r="r" b="b"/>
              <a:pathLst>
                <a:path w="89824" h="19252" fill="none" extrusionOk="0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>
            <a:spLocks noGrp="1"/>
          </p:cNvSpPr>
          <p:nvPr>
            <p:ph type="subTitle" idx="1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3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4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5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ubTitle" idx="6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7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avLst/>
              <a:gdLst/>
              <a:ahLst/>
              <a:cxnLst/>
              <a:rect l="l" t="t" r="r" b="b"/>
              <a:pathLst>
                <a:path w="409856" h="140705" extrusionOk="0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avLst/>
              <a:gdLst/>
              <a:ahLst/>
              <a:cxnLst/>
              <a:rect l="l" t="t" r="r" b="b"/>
              <a:pathLst>
                <a:path w="31649" h="140700" extrusionOk="0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>
            <a:spLocks noGrp="1"/>
          </p:cNvSpPr>
          <p:nvPr>
            <p:ph type="title" idx="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BLANK_1_1_1_1_1_1_1_1_1_1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avLst/>
            <a:gdLst/>
            <a:ahLst/>
            <a:cxnLst/>
            <a:rect l="l" t="t" r="r" b="b"/>
            <a:pathLst>
              <a:path w="115714" h="54955" fill="none" extrusionOk="0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avLst/>
            <a:gdLst/>
            <a:ahLst/>
            <a:cxnLst/>
            <a:rect l="l" t="t" r="r" b="b"/>
            <a:pathLst>
              <a:path w="120906" h="33501" extrusionOk="0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dist="219075" dir="5700000" algn="bl" rotWithShape="0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title" idx="2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title" idx="3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title" idx="4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 idx="5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idx="6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title" idx="7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8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 idx="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13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 idx="14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title" idx="16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 idx="17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BLANK_1_1_1_1_1_1_1_1_1_1_7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rot="-1079220" flipH="1">
            <a:off x="-2010221" y="4250160"/>
            <a:ext cx="4477637" cy="804981"/>
          </a:xfrm>
          <a:prstGeom prst="chord">
            <a:avLst>
              <a:gd name="adj1" fmla="val 2752926"/>
              <a:gd name="adj2" fmla="val 17193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avLst/>
              <a:gdLst/>
              <a:ahLst/>
              <a:cxnLst/>
              <a:rect l="l" t="t" r="r" b="b"/>
              <a:pathLst>
                <a:path w="40437" h="289599" extrusionOk="0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avLst/>
              <a:gdLst/>
              <a:ahLst/>
              <a:cxnLst/>
              <a:rect l="l" t="t" r="r" b="b"/>
              <a:pathLst>
                <a:path w="41052" h="80578" extrusionOk="0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title" idx="2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3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 idx="4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5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 idx="6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1_1_1_1_1_1_1_1_1_1_6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avLst/>
            <a:gdLst/>
            <a:ahLst/>
            <a:cxnLst/>
            <a:rect l="l" t="t" r="r" b="b"/>
            <a:pathLst>
              <a:path w="263403" h="141435" extrusionOk="0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dist="19050" dir="5400000" algn="bl" rotWithShape="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avLst/>
            <a:gdLst/>
            <a:ahLst/>
            <a:cxnLst/>
            <a:rect l="l" t="t" r="r" b="b"/>
            <a:pathLst>
              <a:path w="68733" h="132855" extrusionOk="0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>
            <a:spLocks noGrp="1"/>
          </p:cNvSpPr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subTitle" idx="1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3">
  <p:cSld name="BLANK_1_1_1_1_1_1_1_1_1_1_5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avLst/>
            <a:gdLst/>
            <a:ahLst/>
            <a:cxnLst/>
            <a:rect l="l" t="t" r="r" b="b"/>
            <a:pathLst>
              <a:path w="86243" h="14771" extrusionOk="0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4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66" name="Google Shape;366;p28"/>
          <p:cNvSpPr txBox="1">
            <a:spLocks noGrp="1"/>
          </p:cNvSpPr>
          <p:nvPr>
            <p:ph type="title" idx="2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3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4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5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6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body" idx="8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9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body" idx="13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body" idx="14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body" idx="15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6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body" idx="17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382" name="Google Shape;382;p28"/>
          <p:cNvSpPr txBox="1">
            <a:spLocks noGrp="1"/>
          </p:cNvSpPr>
          <p:nvPr>
            <p:ph type="body" idx="18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title" idx="19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84" name="Google Shape;384;p28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Dark">
  <p:cSld name="BLANK_1_1_1_1_1_1_1_1_1_1_4_1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title" idx="2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title" idx="3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90" name="Google Shape;390;p29"/>
          <p:cNvSpPr txBox="1">
            <a:spLocks noGrp="1"/>
          </p:cNvSpPr>
          <p:nvPr>
            <p:ph type="title" idx="4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9"/>
          <p:cNvSpPr txBox="1">
            <a:spLocks noGrp="1"/>
          </p:cNvSpPr>
          <p:nvPr>
            <p:ph type="title" idx="5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title" idx="6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 idx="7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394" name="Google Shape;394;p29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>
            <a:spLocks noGrp="1"/>
          </p:cNvSpPr>
          <p:nvPr>
            <p:ph type="title" idx="8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97" name="Google Shape;397;p29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body" idx="9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body" idx="13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body" idx="14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body" idx="15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body" idx="16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body" idx="17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body" idx="18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body" idx="19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two bodies">
  <p:cSld name="BLANK_1_1_1_1_1_1_1_1_1_1_3_2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rot="-5400000" flipH="1">
            <a:off x="1263236" y="2706539"/>
            <a:ext cx="1173845" cy="3700317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>
            <a:spLocks noGrp="1"/>
          </p:cNvSpPr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9" name="Google Shape;429;p30"/>
          <p:cNvSpPr txBox="1">
            <a:spLocks noGrp="1"/>
          </p:cNvSpPr>
          <p:nvPr>
            <p:ph type="title" idx="2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0" name="Google Shape;430;p30"/>
          <p:cNvSpPr>
            <a:spLocks noGrp="1"/>
          </p:cNvSpPr>
          <p:nvPr>
            <p:ph type="pic" idx="3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>
            <a:spLocks noGrp="1"/>
          </p:cNvSpPr>
          <p:nvPr>
            <p:ph type="pic" idx="4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>
            <a:spLocks noGrp="1"/>
          </p:cNvSpPr>
          <p:nvPr>
            <p:ph type="pic" idx="5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>
            <a:spLocks noGrp="1"/>
          </p:cNvSpPr>
          <p:nvPr>
            <p:ph type="title" idx="6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4" name="Google Shape;434;p30"/>
          <p:cNvSpPr txBox="1">
            <a:spLocks noGrp="1"/>
          </p:cNvSpPr>
          <p:nvPr>
            <p:ph type="title" idx="7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title" idx="8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title" idx="9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437" name="Google Shape;437;p30"/>
          <p:cNvSpPr txBox="1">
            <a:spLocks noGrp="1"/>
          </p:cNvSpPr>
          <p:nvPr>
            <p:ph type="title" idx="13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8" name="Google Shape;438;p30"/>
          <p:cNvSpPr txBox="1">
            <a:spLocks noGrp="1"/>
          </p:cNvSpPr>
          <p:nvPr>
            <p:ph type="title" idx="14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9" name="Google Shape;439;p30"/>
          <p:cNvSpPr txBox="1">
            <a:spLocks noGrp="1"/>
          </p:cNvSpPr>
          <p:nvPr>
            <p:ph type="title" idx="1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40" name="Google Shape;440;p30"/>
          <p:cNvSpPr txBox="1">
            <a:spLocks noGrp="1"/>
          </p:cNvSpPr>
          <p:nvPr>
            <p:ph type="title" idx="16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30"/>
          <p:cNvSpPr txBox="1">
            <a:spLocks noGrp="1"/>
          </p:cNvSpPr>
          <p:nvPr>
            <p:ph type="title" idx="1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Project Roadmap">
  <p:cSld name="BLANK_1_1_1_1_1_1_1_1_1_1_3_1"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>
            <a:spLocks noGrp="1"/>
          </p:cNvSpPr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title" idx="2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5" name="Google Shape;445;p31"/>
          <p:cNvSpPr txBox="1">
            <a:spLocks noGrp="1"/>
          </p:cNvSpPr>
          <p:nvPr>
            <p:ph type="title" idx="3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6" name="Google Shape;446;p31"/>
          <p:cNvSpPr txBox="1">
            <a:spLocks noGrp="1"/>
          </p:cNvSpPr>
          <p:nvPr>
            <p:ph type="title" idx="4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7" name="Google Shape;447;p31"/>
          <p:cNvSpPr txBox="1">
            <a:spLocks noGrp="1"/>
          </p:cNvSpPr>
          <p:nvPr>
            <p:ph type="title" idx="5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8" name="Google Shape;448;p31"/>
          <p:cNvSpPr txBox="1">
            <a:spLocks noGrp="1"/>
          </p:cNvSpPr>
          <p:nvPr>
            <p:ph type="title" idx="6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0" name="Google Shape;450;p31"/>
          <p:cNvSpPr txBox="1">
            <a:spLocks noGrp="1"/>
          </p:cNvSpPr>
          <p:nvPr>
            <p:ph type="title" idx="8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title" idx="13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3" name="Google Shape;453;p31"/>
          <p:cNvSpPr txBox="1">
            <a:spLocks noGrp="1"/>
          </p:cNvSpPr>
          <p:nvPr>
            <p:ph type="title" idx="14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5" name="Google Shape;455;p31"/>
          <p:cNvSpPr txBox="1">
            <a:spLocks noGrp="1"/>
          </p:cNvSpPr>
          <p:nvPr>
            <p:ph type="title" idx="16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title" idx="17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7" name="Google Shape;457;p31"/>
          <p:cNvSpPr txBox="1">
            <a:spLocks noGrp="1"/>
          </p:cNvSpPr>
          <p:nvPr>
            <p:ph type="title" idx="18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 idx="1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9" name="Google Shape;459;p31"/>
          <p:cNvSpPr txBox="1">
            <a:spLocks noGrp="1"/>
          </p:cNvSpPr>
          <p:nvPr>
            <p:ph type="title" idx="20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31"/>
          <p:cNvSpPr txBox="1">
            <a:spLocks noGrp="1"/>
          </p:cNvSpPr>
          <p:nvPr>
            <p:ph type="title" idx="21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BLANK_1_1_1_1_1_1_1_1_1_1_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avLst/>
            <a:gdLst/>
            <a:ahLst/>
            <a:cxnLst/>
            <a:rect l="l" t="t" r="r" b="b"/>
            <a:pathLst>
              <a:path w="37815" h="58120" extrusionOk="0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avLst/>
            <a:gdLst/>
            <a:ahLst/>
            <a:cxnLst/>
            <a:rect l="l" t="t" r="r" b="b"/>
            <a:pathLst>
              <a:path w="146370" h="56191" extrusionOk="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6" name="Google Shape;466;p32"/>
          <p:cNvSpPr txBox="1">
            <a:spLocks noGrp="1"/>
          </p:cNvSpPr>
          <p:nvPr>
            <p:ph type="title" idx="3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67" name="Google Shape;467;p32"/>
          <p:cNvSpPr txBox="1">
            <a:spLocks noGrp="1"/>
          </p:cNvSpPr>
          <p:nvPr>
            <p:ph type="title" idx="4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68" name="Google Shape;468;p32"/>
          <p:cNvSpPr txBox="1">
            <a:spLocks noGrp="1"/>
          </p:cNvSpPr>
          <p:nvPr>
            <p:ph type="title" idx="5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69" name="Google Shape;469;p32"/>
          <p:cNvSpPr txBox="1">
            <a:spLocks noGrp="1"/>
          </p:cNvSpPr>
          <p:nvPr>
            <p:ph type="title" idx="6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70" name="Google Shape;470;p32"/>
          <p:cNvSpPr txBox="1">
            <a:spLocks noGrp="1"/>
          </p:cNvSpPr>
          <p:nvPr>
            <p:ph type="title" idx="7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1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2" name="Google Shape;472;p32"/>
          <p:cNvSpPr txBox="1">
            <a:spLocks noGrp="1"/>
          </p:cNvSpPr>
          <p:nvPr>
            <p:ph type="body" idx="8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body" idx="9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body" idx="13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body" idx="14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1_1_1_1_1_1_2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">
  <p:cSld name="BLANK_1_1_1_1_1_1_1_1_1_1_2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>
            <a:spLocks noGrp="1"/>
          </p:cNvSpPr>
          <p:nvPr>
            <p:ph type="body" idx="1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28" name="Google Shape;528;p34"/>
          <p:cNvSpPr txBox="1">
            <a:spLocks noGrp="1"/>
          </p:cNvSpPr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29" name="Google Shape;529;p34"/>
          <p:cNvSpPr txBox="1">
            <a:spLocks noGrp="1"/>
          </p:cNvSpPr>
          <p:nvPr>
            <p:ph type="body" idx="2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3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title" idx="4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32" name="Google Shape;532;p34"/>
          <p:cNvSpPr txBox="1">
            <a:spLocks noGrp="1"/>
          </p:cNvSpPr>
          <p:nvPr>
            <p:ph type="body" idx="5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6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8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9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title" idx="13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rot="5400000" flipH="1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avLst/>
            <a:gdLst/>
            <a:ahLst/>
            <a:cxnLst/>
            <a:rect l="l" t="t" r="r" b="b"/>
            <a:pathLst>
              <a:path w="115529" h="54770" extrusionOk="0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name="adj1" fmla="val 5820070"/>
              <a:gd name="adj2" fmla="val 1578453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>
            <a:spLocks noGrp="1"/>
          </p:cNvSpPr>
          <p:nvPr>
            <p:ph type="subTitle" idx="1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96" name="Google Shape;596;p35"/>
          <p:cNvSpPr txBox="1">
            <a:spLocks noGrp="1"/>
          </p:cNvSpPr>
          <p:nvPr>
            <p:ph type="subTitle" idx="2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3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599" name="Google Shape;599;p35"/>
          <p:cNvSpPr txBox="1">
            <a:spLocks noGrp="1"/>
          </p:cNvSpPr>
          <p:nvPr>
            <p:ph type="subTitle" idx="4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00" name="Google Shape;600;p35"/>
          <p:cNvSpPr txBox="1">
            <a:spLocks noGrp="1"/>
          </p:cNvSpPr>
          <p:nvPr>
            <p:ph type="subTitle" idx="5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35"/>
          <p:cNvSpPr txBox="1">
            <a:spLocks noGrp="1"/>
          </p:cNvSpPr>
          <p:nvPr>
            <p:ph type="subTitle" idx="6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02" name="Google Shape;602;p35"/>
          <p:cNvSpPr txBox="1">
            <a:spLocks noGrp="1"/>
          </p:cNvSpPr>
          <p:nvPr>
            <p:ph type="subTitle" idx="7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35"/>
          <p:cNvSpPr txBox="1">
            <a:spLocks noGrp="1"/>
          </p:cNvSpPr>
          <p:nvPr>
            <p:ph type="subTitle" idx="8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subTitle" idx="9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3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subTitle" idx="14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15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subTitle" idx="16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title" idx="1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Persona Infographic">
  <p:cSld name="BLANK_1_1_1_1_1_1_1_1_1_1_1_1_3"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>
            <a:spLocks noGrp="1"/>
          </p:cNvSpPr>
          <p:nvPr>
            <p:ph type="pic" idx="2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>
            <a:spLocks noGrp="1"/>
          </p:cNvSpPr>
          <p:nvPr>
            <p:ph type="subTitle" idx="1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36"/>
          <p:cNvSpPr txBox="1">
            <a:spLocks noGrp="1"/>
          </p:cNvSpPr>
          <p:nvPr>
            <p:ph type="subTitle" idx="3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title" idx="4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title" idx="5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title" idx="6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title" idx="8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1" name="Google Shape;621;p36"/>
          <p:cNvSpPr txBox="1">
            <a:spLocks noGrp="1"/>
          </p:cNvSpPr>
          <p:nvPr>
            <p:ph type="title" idx="9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subTitle" idx="13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3" name="Google Shape;623;p36"/>
          <p:cNvSpPr txBox="1">
            <a:spLocks noGrp="1"/>
          </p:cNvSpPr>
          <p:nvPr>
            <p:ph type="subTitle" idx="14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4" name="Google Shape;624;p36"/>
          <p:cNvSpPr txBox="1">
            <a:spLocks noGrp="1"/>
          </p:cNvSpPr>
          <p:nvPr>
            <p:ph type="subTitle" idx="15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subTitle" idx="16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7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36"/>
          <p:cNvSpPr txBox="1">
            <a:spLocks noGrp="1"/>
          </p:cNvSpPr>
          <p:nvPr>
            <p:ph type="subTitle" idx="18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 idx="19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rot="-8100000" flipH="1">
            <a:off x="4692650" y="965198"/>
            <a:ext cx="4843399" cy="2480248"/>
          </a:xfrm>
          <a:prstGeom prst="flowChartConnec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rot="10800000" flipH="1">
            <a:off x="4676692" y="3337812"/>
            <a:ext cx="4467295" cy="1685226"/>
          </a:xfrm>
          <a:custGeom>
            <a:avLst/>
            <a:gdLst/>
            <a:ahLst/>
            <a:cxnLst/>
            <a:rect l="l" t="t" r="r" b="b"/>
            <a:pathLst>
              <a:path w="119855" h="51371" extrusionOk="0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>
            <a:spLocks noGrp="1"/>
          </p:cNvSpPr>
          <p:nvPr>
            <p:ph type="pic" idx="2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>
            <a:spLocks noGrp="1"/>
          </p:cNvSpPr>
          <p:nvPr>
            <p:ph type="body" idx="1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4" name="Google Shape;634;p37"/>
          <p:cNvSpPr txBox="1">
            <a:spLocks noGrp="1"/>
          </p:cNvSpPr>
          <p:nvPr>
            <p:ph type="body" idx="3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5" name="Google Shape;635;p37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36" name="Google Shape;636;p37"/>
          <p:cNvSpPr txBox="1">
            <a:spLocks noGrp="1"/>
          </p:cNvSpPr>
          <p:nvPr>
            <p:ph type="title" idx="4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37" name="Google Shape;637;p37"/>
          <p:cNvSpPr txBox="1">
            <a:spLocks noGrp="1"/>
          </p:cNvSpPr>
          <p:nvPr>
            <p:ph type="title" idx="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2">
  <p:cSld name="BLANK_1_1_1_1_1_1_1_1_1_1_1_1_1_1"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avLst/>
            <a:gdLst/>
            <a:ahLst/>
            <a:cxnLst/>
            <a:rect l="l" t="t" r="r" b="b"/>
            <a:pathLst>
              <a:path w="70390" h="107671" extrusionOk="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7" name="Google Shape;657;p38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8" name="Google Shape;658;p38"/>
          <p:cNvSpPr txBox="1">
            <a:spLocks noGrp="1"/>
          </p:cNvSpPr>
          <p:nvPr>
            <p:ph type="title" idx="3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38"/>
          <p:cNvSpPr txBox="1">
            <a:spLocks noGrp="1"/>
          </p:cNvSpPr>
          <p:nvPr>
            <p:ph type="title" idx="4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38"/>
          <p:cNvSpPr txBox="1">
            <a:spLocks noGrp="1"/>
          </p:cNvSpPr>
          <p:nvPr>
            <p:ph type="title" idx="5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38"/>
          <p:cNvSpPr txBox="1">
            <a:spLocks noGrp="1"/>
          </p:cNvSpPr>
          <p:nvPr>
            <p:ph type="body" idx="1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2" name="Google Shape;662;p38"/>
          <p:cNvSpPr txBox="1">
            <a:spLocks noGrp="1"/>
          </p:cNvSpPr>
          <p:nvPr>
            <p:ph type="body" idx="6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3" name="Google Shape;663;p38"/>
          <p:cNvSpPr txBox="1">
            <a:spLocks noGrp="1"/>
          </p:cNvSpPr>
          <p:nvPr>
            <p:ph type="body" idx="7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4" name="Google Shape;664;p38"/>
          <p:cNvSpPr txBox="1">
            <a:spLocks noGrp="1"/>
          </p:cNvSpPr>
          <p:nvPr>
            <p:ph type="body" idx="8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5" name="Google Shape;665;p38"/>
          <p:cNvSpPr txBox="1">
            <a:spLocks noGrp="1"/>
          </p:cNvSpPr>
          <p:nvPr>
            <p:ph type="body" idx="9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6" name="Google Shape;666;p38"/>
          <p:cNvSpPr txBox="1">
            <a:spLocks noGrp="1"/>
          </p:cNvSpPr>
          <p:nvPr>
            <p:ph type="body" idx="13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Alt 1">
  <p:cSld name="BLANK_1_1_1_1_1_1_1_1_1_1_1_1_1_1_1"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>
            <a:spLocks noGrp="1"/>
          </p:cNvSpPr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39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5" name="Google Shape;685;p39"/>
          <p:cNvSpPr txBox="1">
            <a:spLocks noGrp="1"/>
          </p:cNvSpPr>
          <p:nvPr>
            <p:ph type="subTitle" idx="2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6" name="Google Shape;686;p39"/>
          <p:cNvSpPr txBox="1">
            <a:spLocks noGrp="1"/>
          </p:cNvSpPr>
          <p:nvPr>
            <p:ph type="subTitle" idx="3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87" name="Google Shape;687;p39"/>
          <p:cNvSpPr txBox="1">
            <a:spLocks noGrp="1"/>
          </p:cNvSpPr>
          <p:nvPr>
            <p:ph type="subTitle" idx="4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8" name="Google Shape;688;p39"/>
          <p:cNvSpPr txBox="1">
            <a:spLocks noGrp="1"/>
          </p:cNvSpPr>
          <p:nvPr>
            <p:ph type="subTitle" idx="5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89" name="Google Shape;689;p39"/>
          <p:cNvSpPr txBox="1">
            <a:spLocks noGrp="1"/>
          </p:cNvSpPr>
          <p:nvPr>
            <p:ph type="subTitle" idx="6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90" name="Google Shape;690;p39"/>
          <p:cNvSpPr txBox="1">
            <a:spLocks noGrp="1"/>
          </p:cNvSpPr>
          <p:nvPr>
            <p:ph type="subTitle" idx="7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>
            <a:spLocks noGrp="1"/>
          </p:cNvSpPr>
          <p:nvPr>
            <p:ph type="subTitle" idx="8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 idx="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>
            <a:spLocks noGrp="1"/>
          </p:cNvSpPr>
          <p:nvPr>
            <p:ph type="subTitle" idx="13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title" idx="14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title" idx="15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title" idx="16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title" idx="17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>
            <a:spLocks noGrp="1"/>
          </p:cNvSpPr>
          <p:nvPr>
            <p:ph type="body" idx="1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body" idx="2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21" name="Google Shape;721;p40"/>
          <p:cNvSpPr txBox="1">
            <a:spLocks noGrp="1"/>
          </p:cNvSpPr>
          <p:nvPr>
            <p:ph type="body" idx="3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22" name="Google Shape;722;p40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rot="10800000" flipH="1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rot="10800000" flipH="1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rot="10800000" flipH="1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rot="10800000" flipH="1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title" idx="5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40"/>
          <p:cNvSpPr txBox="1">
            <a:spLocks noGrp="1"/>
          </p:cNvSpPr>
          <p:nvPr>
            <p:ph type="subTitle" idx="6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subTitle" idx="7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8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9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13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3">
  <p:cSld name="BLANK_1_1_1_1_1_1_1_1_1_1_1_1_1_1_1_2_1">
    <p:bg>
      <p:bgPr>
        <a:solidFill>
          <a:schemeClr val="lt1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>
            <a:spLocks noGrp="1"/>
          </p:cNvSpPr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title" idx="2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title" idx="3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41"/>
          <p:cNvSpPr txBox="1">
            <a:spLocks noGrp="1"/>
          </p:cNvSpPr>
          <p:nvPr>
            <p:ph type="title" idx="4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41"/>
          <p:cNvSpPr txBox="1">
            <a:spLocks noGrp="1"/>
          </p:cNvSpPr>
          <p:nvPr>
            <p:ph type="title" idx="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0" name="Google Shape;760;p41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rot="10800000" flipH="1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rot="10800000" flipH="1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rot="10800000" flipH="1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rot="10800000" flipH="1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>
            <a:spLocks noGrp="1"/>
          </p:cNvSpPr>
          <p:nvPr>
            <p:ph type="body" idx="6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body" idx="7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87" name="Google Shape;787;p41"/>
          <p:cNvSpPr txBox="1">
            <a:spLocks noGrp="1"/>
          </p:cNvSpPr>
          <p:nvPr>
            <p:ph type="body" idx="8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body" idx="9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89" name="Google Shape;789;p41"/>
          <p:cNvSpPr txBox="1">
            <a:spLocks noGrp="1"/>
          </p:cNvSpPr>
          <p:nvPr>
            <p:ph type="title" idx="13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title" idx="14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title" idx="15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title" idx="16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title" idx="17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">
  <p:cSld name="BLANK_1_1_1_1_1_1_1_1_1_1_1_1_1_1_1_1_1_1_2">
    <p:bg>
      <p:bgPr>
        <a:solidFill>
          <a:schemeClr val="lt1"/>
        </a:soli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>
            <a:spLocks noGrp="1"/>
          </p:cNvSpPr>
          <p:nvPr>
            <p:ph type="pic" idx="2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>
            <a:spLocks noGrp="1"/>
          </p:cNvSpPr>
          <p:nvPr>
            <p:ph type="pic" idx="3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>
            <a:spLocks noGrp="1"/>
          </p:cNvSpPr>
          <p:nvPr>
            <p:ph type="pic" idx="4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>
            <a:spLocks noGrp="1"/>
          </p:cNvSpPr>
          <p:nvPr>
            <p:ph type="subTitle" idx="1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title" idx="5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6" name="Google Shape;826;p42"/>
          <p:cNvSpPr txBox="1">
            <a:spLocks noGrp="1"/>
          </p:cNvSpPr>
          <p:nvPr>
            <p:ph type="subTitle" idx="6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 idx="7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8" name="Google Shape;828;p42"/>
          <p:cNvSpPr txBox="1">
            <a:spLocks noGrp="1"/>
          </p:cNvSpPr>
          <p:nvPr>
            <p:ph type="subTitle" idx="8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9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title" idx="13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8" name="Google Shape;848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3" name="Google Shape;853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4" name="Google Shape;854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5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5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5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3" name="Google Shape;863;p5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4" name="Google Shape;864;p5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5" name="Google Shape;865;p5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9" name="Google Shape;869;p5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5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3" name="Google Shape;873;p5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4" name="Google Shape;874;p5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5" name="Google Shape;875;p5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8" name="Google Shape;878;p5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9" name="Google Shape;879;p5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2" name="Google Shape;882;p56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86" name="Google Shape;886;p5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87" name="Google Shape;887;p5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88" name="Google Shape;888;p5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89" name="Google Shape;889;p5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1" name="Google Shape;891;p5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2" name="Google Shape;892;p5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3" name="Google Shape;893;p5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5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99" name="Google Shape;899;p5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02" name="Google Shape;90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5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4" name="Google Shape;904;p5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07" name="Google Shape;907;p6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0" name="Google Shape;910;p6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2" name="Google Shape;91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6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4" name="Google Shape;914;p6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5" name="Google Shape;915;p6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6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linkedin.com/in/trent-hare-a536b213/" TargetMode="Externa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/>
          <p:nvPr/>
        </p:nvSpPr>
        <p:spPr>
          <a:xfrm>
            <a:off x="-50" y="10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63" descr="NASA's Curiosity rover took this selfie on Oct. 11, 201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0" y="-3165"/>
            <a:ext cx="9143998" cy="514676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5" name="Google Shape;935;p63"/>
          <p:cNvSpPr txBox="1">
            <a:spLocks noGrp="1"/>
          </p:cNvSpPr>
          <p:nvPr>
            <p:ph type="title"/>
          </p:nvPr>
        </p:nvSpPr>
        <p:spPr>
          <a:xfrm>
            <a:off x="2192035" y="1152548"/>
            <a:ext cx="5876700" cy="14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Artemi</a:t>
            </a:r>
            <a:r>
              <a:rPr lang="en" sz="6500" b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endParaRPr sz="6500" b="1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3"/>
          <p:cNvSpPr txBox="1">
            <a:spLocks noGrp="1"/>
          </p:cNvSpPr>
          <p:nvPr>
            <p:ph type="subTitle" idx="2"/>
          </p:nvPr>
        </p:nvSpPr>
        <p:spPr>
          <a:xfrm>
            <a:off x="6840018" y="4673233"/>
            <a:ext cx="21645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1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7" name="Google Shape;937;p63" title="ArtemiS3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92" y="1741750"/>
            <a:ext cx="762000" cy="76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8" name="Google Shape;938;p63"/>
          <p:cNvSpPr txBox="1">
            <a:spLocks noGrp="1"/>
          </p:cNvSpPr>
          <p:nvPr>
            <p:ph type="subTitle" idx="1"/>
          </p:nvPr>
        </p:nvSpPr>
        <p:spPr>
          <a:xfrm>
            <a:off x="1833750" y="2224150"/>
            <a:ext cx="5382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Sora"/>
                <a:ea typeface="Sora"/>
                <a:cs typeface="Sora"/>
                <a:sym typeface="Sora"/>
              </a:rPr>
              <a:t>An intelligent search tool for AWS S3 buckets.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latin typeface="Sora"/>
                <a:ea typeface="Sora"/>
                <a:cs typeface="Sora"/>
                <a:sym typeface="Sora"/>
              </a:rPr>
              <a:t>Sponsored by: </a:t>
            </a:r>
            <a:r>
              <a:rPr lang="en" sz="1600" i="1">
                <a:latin typeface="Sora"/>
                <a:ea typeface="Sora"/>
                <a:cs typeface="Sora"/>
                <a:sym typeface="Sora"/>
              </a:rPr>
              <a:t>Trent Hare. USGS Cartographer.</a:t>
            </a:r>
            <a:endParaRPr sz="1600" i="1"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9" name="Google Shape;939;p63" descr="File:USGS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475" y="3711885"/>
            <a:ext cx="3230426" cy="1292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0" name="Google Shape;94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600" y="2503750"/>
            <a:ext cx="3085126" cy="30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3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66" y="3724784"/>
            <a:ext cx="3109468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2"/>
          <p:cNvSpPr txBox="1">
            <a:spLocks noGrp="1"/>
          </p:cNvSpPr>
          <p:nvPr>
            <p:ph type="title" idx="14"/>
          </p:nvPr>
        </p:nvSpPr>
        <p:spPr>
          <a:xfrm>
            <a:off x="228600" y="4800243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</a:t>
            </a:r>
            <a:endParaRPr/>
          </a:p>
        </p:txBody>
      </p:sp>
      <p:sp>
        <p:nvSpPr>
          <p:cNvPr id="1068" name="Google Shape;1068;p72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69" name="Google Shape;1069;p72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60555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Feasibility</a:t>
            </a:r>
            <a:endParaRPr/>
          </a:p>
        </p:txBody>
      </p:sp>
      <p:pic>
        <p:nvPicPr>
          <p:cNvPr id="1070" name="Google Shape;1070;p72" title="artemis3_architecture.drawio.png"/>
          <p:cNvPicPr preferRelativeResize="0"/>
          <p:nvPr/>
        </p:nvPicPr>
        <p:blipFill rotWithShape="1">
          <a:blip r:embed="rId3">
            <a:alphaModFix/>
          </a:blip>
          <a:srcRect b="47756"/>
          <a:stretch/>
        </p:blipFill>
        <p:spPr>
          <a:xfrm>
            <a:off x="3411050" y="1411300"/>
            <a:ext cx="5559024" cy="23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>
            <a:spLocks noGrp="1"/>
          </p:cNvSpPr>
          <p:nvPr>
            <p:ph type="body" idx="7"/>
          </p:nvPr>
        </p:nvSpPr>
        <p:spPr>
          <a:xfrm>
            <a:off x="228600" y="1681650"/>
            <a:ext cx="3238800" cy="7407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After thorough analysis and prototyping the project’s feasibility, </a:t>
            </a:r>
            <a:r>
              <a:rPr lang="en" sz="1200" b="1">
                <a:latin typeface="Sora"/>
                <a:ea typeface="Sora"/>
                <a:cs typeface="Sora"/>
                <a:sym typeface="Sora"/>
              </a:rPr>
              <a:t>ArtemiS3 will include:</a:t>
            </a:r>
            <a:endParaRPr sz="1200"/>
          </a:p>
        </p:txBody>
      </p:sp>
      <p:sp>
        <p:nvSpPr>
          <p:cNvPr id="1072" name="Google Shape;1072;p72"/>
          <p:cNvSpPr txBox="1">
            <a:spLocks noGrp="1"/>
          </p:cNvSpPr>
          <p:nvPr>
            <p:ph type="body" idx="7"/>
          </p:nvPr>
        </p:nvSpPr>
        <p:spPr>
          <a:xfrm>
            <a:off x="228600" y="2422346"/>
            <a:ext cx="3238800" cy="7746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Frontend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Svelte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Tailwind CSS</a:t>
            </a:r>
            <a:endParaRPr sz="1200"/>
          </a:p>
        </p:txBody>
      </p:sp>
      <p:sp>
        <p:nvSpPr>
          <p:cNvPr id="1073" name="Google Shape;1073;p72"/>
          <p:cNvSpPr txBox="1">
            <a:spLocks noGrp="1"/>
          </p:cNvSpPr>
          <p:nvPr>
            <p:ph type="body" idx="7"/>
          </p:nvPr>
        </p:nvSpPr>
        <p:spPr>
          <a:xfrm>
            <a:off x="228600" y="3815749"/>
            <a:ext cx="3729300" cy="1327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Assisting Infrastructure Components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Docker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PostgreSQL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AWS EC2 + S3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Redis</a:t>
            </a:r>
            <a:endParaRPr sz="1200"/>
          </a:p>
        </p:txBody>
      </p:sp>
      <p:sp>
        <p:nvSpPr>
          <p:cNvPr id="1074" name="Google Shape;1074;p72"/>
          <p:cNvSpPr txBox="1">
            <a:spLocks noGrp="1"/>
          </p:cNvSpPr>
          <p:nvPr>
            <p:ph type="body" idx="7"/>
          </p:nvPr>
        </p:nvSpPr>
        <p:spPr>
          <a:xfrm>
            <a:off x="228600" y="3033324"/>
            <a:ext cx="3238800" cy="9672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Backend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FastAPI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Boto3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Meilisearch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3"/>
          <p:cNvSpPr/>
          <p:nvPr/>
        </p:nvSpPr>
        <p:spPr>
          <a:xfrm>
            <a:off x="0" y="4072500"/>
            <a:ext cx="2041800" cy="1071000"/>
          </a:xfrm>
          <a:prstGeom prst="trapezoid">
            <a:avLst>
              <a:gd name="adj" fmla="val 9532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0" name="Google Shape;1080;p73"/>
          <p:cNvSpPr/>
          <p:nvPr/>
        </p:nvSpPr>
        <p:spPr>
          <a:xfrm>
            <a:off x="1020150" y="4072500"/>
            <a:ext cx="4313400" cy="10710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1" name="Google Shape;1081;p73"/>
          <p:cNvSpPr txBox="1">
            <a:spLocks noGrp="1"/>
          </p:cNvSpPr>
          <p:nvPr>
            <p:ph type="title" idx="429496729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ra"/>
                <a:ea typeface="Sora"/>
                <a:cs typeface="Sora"/>
                <a:sym typeface="Sora"/>
              </a:rPr>
              <a:t>ArtemiS3</a:t>
            </a:r>
            <a:endParaRPr sz="900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2" name="Google Shape;1082;p73"/>
          <p:cNvSpPr txBox="1">
            <a:spLocks noGrp="1"/>
          </p:cNvSpPr>
          <p:nvPr>
            <p:ph type="title" idx="4294967295"/>
          </p:nvPr>
        </p:nvSpPr>
        <p:spPr>
          <a:xfrm>
            <a:off x="115025" y="502775"/>
            <a:ext cx="60555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Risks</a:t>
            </a:r>
            <a:endParaRPr/>
          </a:p>
        </p:txBody>
      </p:sp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404250" y="1904100"/>
            <a:ext cx="2301300" cy="9453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>
                <a:solidFill>
                  <a:schemeClr val="accent3"/>
                </a:solidFill>
              </a:rPr>
              <a:t>Availability</a:t>
            </a:r>
            <a:endParaRPr sz="1505">
              <a:solidFill>
                <a:schemeClr val="accent3"/>
              </a:solidFill>
            </a:endParaRPr>
          </a:p>
        </p:txBody>
      </p:sp>
      <p:sp>
        <p:nvSpPr>
          <p:cNvPr id="1084" name="Google Shape;1084;p73"/>
          <p:cNvSpPr txBox="1">
            <a:spLocks noGrp="1"/>
          </p:cNvSpPr>
          <p:nvPr>
            <p:ph type="title" idx="4294967295"/>
          </p:nvPr>
        </p:nvSpPr>
        <p:spPr>
          <a:xfrm>
            <a:off x="3275169" y="1904100"/>
            <a:ext cx="2301300" cy="9453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>
                <a:solidFill>
                  <a:schemeClr val="lt2"/>
                </a:solidFill>
              </a:rPr>
              <a:t>Result Correctness</a:t>
            </a:r>
            <a:endParaRPr sz="1505">
              <a:solidFill>
                <a:schemeClr val="lt2"/>
              </a:solidFill>
            </a:endParaRPr>
          </a:p>
        </p:txBody>
      </p:sp>
      <p:sp>
        <p:nvSpPr>
          <p:cNvPr id="1085" name="Google Shape;1085;p73"/>
          <p:cNvSpPr txBox="1">
            <a:spLocks noGrp="1"/>
          </p:cNvSpPr>
          <p:nvPr>
            <p:ph type="title" idx="4294967295"/>
          </p:nvPr>
        </p:nvSpPr>
        <p:spPr>
          <a:xfrm>
            <a:off x="6244099" y="1904100"/>
            <a:ext cx="2301300" cy="9453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>
                <a:solidFill>
                  <a:schemeClr val="accent6"/>
                </a:solidFill>
              </a:rPr>
              <a:t>Data Loss</a:t>
            </a:r>
            <a:endParaRPr sz="1505">
              <a:solidFill>
                <a:schemeClr val="accent6"/>
              </a:solidFill>
            </a:endParaRPr>
          </a:p>
        </p:txBody>
      </p:sp>
      <p:sp>
        <p:nvSpPr>
          <p:cNvPr id="1086" name="Google Shape;1086;p73"/>
          <p:cNvSpPr txBox="1">
            <a:spLocks noGrp="1"/>
          </p:cNvSpPr>
          <p:nvPr>
            <p:ph type="body" idx="4294967295"/>
          </p:nvPr>
        </p:nvSpPr>
        <p:spPr>
          <a:xfrm>
            <a:off x="394338" y="2529460"/>
            <a:ext cx="2301300" cy="16167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/>
              <a:t>An AWS outage or automation failure could temporarily make the web application unavailable.</a:t>
            </a:r>
            <a:endParaRPr sz="150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4"/>
          </a:p>
        </p:txBody>
      </p:sp>
      <p:sp>
        <p:nvSpPr>
          <p:cNvPr id="1087" name="Google Shape;1087;p73"/>
          <p:cNvSpPr txBox="1">
            <a:spLocks noGrp="1"/>
          </p:cNvSpPr>
          <p:nvPr>
            <p:ph type="body" idx="4294967295"/>
          </p:nvPr>
        </p:nvSpPr>
        <p:spPr>
          <a:xfrm>
            <a:off x="3265257" y="2529460"/>
            <a:ext cx="2301300" cy="16167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/>
              <a:t>A search engine or response error could potentially return incorrect search results.</a:t>
            </a:r>
            <a:endParaRPr sz="150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4"/>
          </a:p>
        </p:txBody>
      </p:sp>
      <p:sp>
        <p:nvSpPr>
          <p:cNvPr id="1088" name="Google Shape;1088;p73"/>
          <p:cNvSpPr txBox="1">
            <a:spLocks noGrp="1"/>
          </p:cNvSpPr>
          <p:nvPr>
            <p:ph type="body" idx="2"/>
          </p:nvPr>
        </p:nvSpPr>
        <p:spPr>
          <a:xfrm>
            <a:off x="6234187" y="2529460"/>
            <a:ext cx="2301300" cy="1616700"/>
          </a:xfrm>
          <a:prstGeom prst="rect">
            <a:avLst/>
          </a:prstGeom>
        </p:spPr>
        <p:txBody>
          <a:bodyPr spcFirstLastPara="1" wrap="square" lIns="114675" tIns="114675" rIns="114675" bIns="114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5"/>
              <a:t>If the search index is somehow lost, reindexing could prevent use for several hours.</a:t>
            </a:r>
            <a:endParaRPr sz="150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4"/>
          </a:p>
        </p:txBody>
      </p:sp>
      <p:sp>
        <p:nvSpPr>
          <p:cNvPr id="1089" name="Google Shape;1089;p73"/>
          <p:cNvSpPr txBox="1">
            <a:spLocks noGrp="1"/>
          </p:cNvSpPr>
          <p:nvPr>
            <p:ph type="title" idx="429496729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11</a:t>
            </a:r>
            <a:endParaRPr sz="12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0" name="Google Shape;1090;p73"/>
          <p:cNvSpPr/>
          <p:nvPr/>
        </p:nvSpPr>
        <p:spPr>
          <a:xfrm rot="10800000">
            <a:off x="7102200" y="0"/>
            <a:ext cx="2041800" cy="1071000"/>
          </a:xfrm>
          <a:prstGeom prst="trapezoid">
            <a:avLst>
              <a:gd name="adj" fmla="val 9532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1" name="Google Shape;1091;p73"/>
          <p:cNvSpPr/>
          <p:nvPr/>
        </p:nvSpPr>
        <p:spPr>
          <a:xfrm rot="10800000">
            <a:off x="3810450" y="0"/>
            <a:ext cx="4313400" cy="10710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4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97" name="Google Shape;1097;p74"/>
          <p:cNvSpPr txBox="1">
            <a:spLocks noGrp="1"/>
          </p:cNvSpPr>
          <p:nvPr>
            <p:ph type="subTitle" idx="1"/>
          </p:nvPr>
        </p:nvSpPr>
        <p:spPr>
          <a:xfrm>
            <a:off x="115025" y="3259367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Setup, Requirements, and Present Feasibility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8" name="Google Shape;1098;p74"/>
          <p:cNvSpPr txBox="1">
            <a:spLocks noGrp="1"/>
          </p:cNvSpPr>
          <p:nvPr>
            <p:ph type="subTitle" idx="3"/>
          </p:nvPr>
        </p:nvSpPr>
        <p:spPr>
          <a:xfrm>
            <a:off x="1399660" y="2901010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Configure Environment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9" name="Google Shape;1099;p74"/>
          <p:cNvSpPr txBox="1">
            <a:spLocks noGrp="1"/>
          </p:cNvSpPr>
          <p:nvPr>
            <p:ph type="subTitle" idx="4"/>
          </p:nvPr>
        </p:nvSpPr>
        <p:spPr>
          <a:xfrm>
            <a:off x="2678013" y="2639161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Core Backend Development &amp; Search Engine Integration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0" name="Google Shape;1100;p74"/>
          <p:cNvSpPr txBox="1">
            <a:spLocks noGrp="1"/>
          </p:cNvSpPr>
          <p:nvPr>
            <p:ph type="subTitle" idx="5"/>
          </p:nvPr>
        </p:nvSpPr>
        <p:spPr>
          <a:xfrm>
            <a:off x="3962648" y="2348778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Frontend Interface Development &amp; Visualizations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6"/>
          </p:nvPr>
        </p:nvSpPr>
        <p:spPr>
          <a:xfrm>
            <a:off x="5241001" y="2030001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Reliability, Monitoring, and Automated Testing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2" name="Google Shape;1102;p74"/>
          <p:cNvSpPr txBox="1">
            <a:spLocks noGrp="1"/>
          </p:cNvSpPr>
          <p:nvPr>
            <p:ph type="subTitle" idx="7"/>
          </p:nvPr>
        </p:nvSpPr>
        <p:spPr>
          <a:xfrm>
            <a:off x="6525635" y="1686165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Final Integrations and Optional Features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3" name="Google Shape;1103;p74"/>
          <p:cNvSpPr txBox="1">
            <a:spLocks noGrp="1"/>
          </p:cNvSpPr>
          <p:nvPr>
            <p:ph type="title" idx="8"/>
          </p:nvPr>
        </p:nvSpPr>
        <p:spPr>
          <a:xfrm>
            <a:off x="236417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12</a:t>
            </a:r>
            <a:endParaRPr sz="1200"/>
          </a:p>
        </p:txBody>
      </p:sp>
      <p:sp>
        <p:nvSpPr>
          <p:cNvPr id="1104" name="Google Shape;1104;p74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4000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05" name="Google Shape;1105;p74"/>
          <p:cNvSpPr txBox="1">
            <a:spLocks noGrp="1"/>
          </p:cNvSpPr>
          <p:nvPr>
            <p:ph type="subTitle" idx="6"/>
          </p:nvPr>
        </p:nvSpPr>
        <p:spPr>
          <a:xfrm>
            <a:off x="7810295" y="1364498"/>
            <a:ext cx="1236600" cy="1104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700" tIns="84700" rIns="84700" bIns="84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ora"/>
                <a:ea typeface="Sora"/>
                <a:cs typeface="Sora"/>
                <a:sym typeface="Sora"/>
              </a:rPr>
              <a:t>Finalize Project, Document, and Present</a:t>
            </a:r>
            <a:endParaRPr sz="10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6" name="Google Shape;1106;p74"/>
          <p:cNvSpPr txBox="1"/>
          <p:nvPr/>
        </p:nvSpPr>
        <p:spPr>
          <a:xfrm>
            <a:off x="551975" y="2866073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7" name="Google Shape;1107;p74"/>
          <p:cNvSpPr txBox="1"/>
          <p:nvPr/>
        </p:nvSpPr>
        <p:spPr>
          <a:xfrm>
            <a:off x="1836600" y="2528873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8" name="Google Shape;1108;p74"/>
          <p:cNvSpPr txBox="1"/>
          <p:nvPr/>
        </p:nvSpPr>
        <p:spPr>
          <a:xfrm>
            <a:off x="3114975" y="2259673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9" name="Google Shape;1109;p74"/>
          <p:cNvSpPr txBox="1"/>
          <p:nvPr/>
        </p:nvSpPr>
        <p:spPr>
          <a:xfrm>
            <a:off x="4399600" y="1966798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0" name="Google Shape;1110;p74"/>
          <p:cNvSpPr txBox="1"/>
          <p:nvPr/>
        </p:nvSpPr>
        <p:spPr>
          <a:xfrm>
            <a:off x="5677950" y="1629598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1" name="Google Shape;1111;p74"/>
          <p:cNvSpPr txBox="1"/>
          <p:nvPr/>
        </p:nvSpPr>
        <p:spPr>
          <a:xfrm>
            <a:off x="6962575" y="1292398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2" name="Google Shape;1112;p74"/>
          <p:cNvSpPr txBox="1"/>
          <p:nvPr/>
        </p:nvSpPr>
        <p:spPr>
          <a:xfrm>
            <a:off x="8247250" y="976948"/>
            <a:ext cx="362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7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3" name="Google Shape;1113;p74"/>
          <p:cNvSpPr txBox="1"/>
          <p:nvPr/>
        </p:nvSpPr>
        <p:spPr>
          <a:xfrm>
            <a:off x="115025" y="4311950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Nov ‘25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4" name="Google Shape;1114;p74"/>
          <p:cNvSpPr txBox="1"/>
          <p:nvPr/>
        </p:nvSpPr>
        <p:spPr>
          <a:xfrm>
            <a:off x="1399650" y="3949350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Dec ‘25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5" name="Google Shape;1115;p74"/>
          <p:cNvSpPr txBox="1"/>
          <p:nvPr/>
        </p:nvSpPr>
        <p:spPr>
          <a:xfrm>
            <a:off x="2678025" y="3693875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Jan ‘26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6" name="Google Shape;1116;p74"/>
          <p:cNvSpPr txBox="1"/>
          <p:nvPr/>
        </p:nvSpPr>
        <p:spPr>
          <a:xfrm>
            <a:off x="3956400" y="3411700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Feb ‘26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7" name="Google Shape;1117;p74"/>
          <p:cNvSpPr txBox="1"/>
          <p:nvPr/>
        </p:nvSpPr>
        <p:spPr>
          <a:xfrm>
            <a:off x="5247275" y="3088000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Mar ‘26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8" name="Google Shape;1118;p74"/>
          <p:cNvSpPr txBox="1"/>
          <p:nvPr/>
        </p:nvSpPr>
        <p:spPr>
          <a:xfrm>
            <a:off x="6519350" y="2745175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Mar ‘26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9" name="Google Shape;1119;p74"/>
          <p:cNvSpPr txBox="1"/>
          <p:nvPr/>
        </p:nvSpPr>
        <p:spPr>
          <a:xfrm>
            <a:off x="7810250" y="2428550"/>
            <a:ext cx="123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Apr ‘26</a:t>
            </a:r>
            <a:endParaRPr sz="16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5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ArtemiS3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5" name="Google Shape;1125;p75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26" name="Google Shape;1126;p75"/>
          <p:cNvSpPr txBox="1">
            <a:spLocks noGrp="1"/>
          </p:cNvSpPr>
          <p:nvPr>
            <p:ph type="subTitle" idx="1"/>
          </p:nvPr>
        </p:nvSpPr>
        <p:spPr>
          <a:xfrm>
            <a:off x="228600" y="1511175"/>
            <a:ext cx="3668700" cy="597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Partnering with USGS &amp; NASA’s Planetary Data System.</a:t>
            </a:r>
            <a:endParaRPr sz="1400"/>
          </a:p>
        </p:txBody>
      </p:sp>
      <p:sp>
        <p:nvSpPr>
          <p:cNvPr id="1127" name="Google Shape;1127;p75"/>
          <p:cNvSpPr txBox="1">
            <a:spLocks noGrp="1"/>
          </p:cNvSpPr>
          <p:nvPr>
            <p:ph type="title" idx="4294967295"/>
          </p:nvPr>
        </p:nvSpPr>
        <p:spPr>
          <a:xfrm>
            <a:off x="115025" y="502775"/>
            <a:ext cx="54000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128" name="Google Shape;1128;p75" descr="File:USGS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650" y="3164282"/>
            <a:ext cx="3230426" cy="1292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200" y="1701347"/>
            <a:ext cx="3085126" cy="30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44" y="2527726"/>
            <a:ext cx="2144163" cy="15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>
            <a:spLocks noGrp="1"/>
          </p:cNvSpPr>
          <p:nvPr>
            <p:ph type="subTitle" idx="1"/>
          </p:nvPr>
        </p:nvSpPr>
        <p:spPr>
          <a:xfrm>
            <a:off x="4311225" y="1511175"/>
            <a:ext cx="3668700" cy="597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Making planetary data </a:t>
            </a:r>
            <a:r>
              <a:rPr lang="en" sz="1400" b="1"/>
              <a:t>searchable</a:t>
            </a:r>
            <a:r>
              <a:rPr lang="en" sz="1400"/>
              <a:t>,</a:t>
            </a:r>
            <a:r>
              <a:rPr lang="en" sz="1400" b="1"/>
              <a:t> visual</a:t>
            </a:r>
            <a:r>
              <a:rPr lang="en" sz="1400"/>
              <a:t>, and </a:t>
            </a:r>
            <a:r>
              <a:rPr lang="en" sz="1400" b="1"/>
              <a:t>secure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6"/>
          <p:cNvSpPr/>
          <p:nvPr/>
        </p:nvSpPr>
        <p:spPr>
          <a:xfrm>
            <a:off x="-50" y="10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37" name="Google Shape;1137;p76" descr="NASA's Curiosity rover took this selfie on Oct. 11, 201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0" y="-3165"/>
            <a:ext cx="9143998" cy="514676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8" name="Google Shape;1138;p76"/>
          <p:cNvSpPr txBox="1">
            <a:spLocks noGrp="1"/>
          </p:cNvSpPr>
          <p:nvPr>
            <p:ph type="title"/>
          </p:nvPr>
        </p:nvSpPr>
        <p:spPr>
          <a:xfrm>
            <a:off x="163725" y="3404346"/>
            <a:ext cx="3819000" cy="14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Thank you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39" name="Google Shape;1139;p76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40" name="Google Shape;1140;p76"/>
          <p:cNvSpPr txBox="1">
            <a:spLocks noGrp="1"/>
          </p:cNvSpPr>
          <p:nvPr>
            <p:ph type="subTitle" idx="4294967295"/>
          </p:nvPr>
        </p:nvSpPr>
        <p:spPr>
          <a:xfrm>
            <a:off x="959800" y="1708125"/>
            <a:ext cx="1447200" cy="444300"/>
          </a:xfrm>
          <a:prstGeom prst="rect">
            <a:avLst/>
          </a:prstGeom>
        </p:spPr>
        <p:txBody>
          <a:bodyPr spcFirstLastPara="1" wrap="square" lIns="84450" tIns="84450" rIns="84450" bIns="844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Jeffrey Hoelzel Jr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Architect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jmh2338@nau.edu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1141" name="Google Shape;1141;p76"/>
          <p:cNvSpPr txBox="1">
            <a:spLocks noGrp="1"/>
          </p:cNvSpPr>
          <p:nvPr>
            <p:ph type="subTitle" idx="4294967295"/>
          </p:nvPr>
        </p:nvSpPr>
        <p:spPr>
          <a:xfrm>
            <a:off x="2859575" y="1708114"/>
            <a:ext cx="1447200" cy="444300"/>
          </a:xfrm>
          <a:prstGeom prst="rect">
            <a:avLst/>
          </a:prstGeom>
        </p:spPr>
        <p:txBody>
          <a:bodyPr spcFirstLastPara="1" wrap="square" lIns="84450" tIns="84450" rIns="84450" bIns="844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Joseph Laity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Team Lead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jbl265@nau.edu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42" name="Google Shape;11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833" y="282450"/>
            <a:ext cx="1029395" cy="13197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3" name="Google Shape;114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189" y="348437"/>
            <a:ext cx="1566089" cy="11877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4" name="Google Shape;114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6256" y="340714"/>
            <a:ext cx="1203189" cy="12031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5" name="Google Shape;1145;p76"/>
          <p:cNvSpPr txBox="1">
            <a:spLocks noGrp="1"/>
          </p:cNvSpPr>
          <p:nvPr>
            <p:ph type="subTitle" idx="4294967295"/>
          </p:nvPr>
        </p:nvSpPr>
        <p:spPr>
          <a:xfrm>
            <a:off x="4759351" y="1708125"/>
            <a:ext cx="1566000" cy="444300"/>
          </a:xfrm>
          <a:prstGeom prst="rect">
            <a:avLst/>
          </a:prstGeom>
        </p:spPr>
        <p:txBody>
          <a:bodyPr spcFirstLastPara="1" wrap="square" lIns="84450" tIns="84450" rIns="84450" bIns="844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Samuel Bodenheimer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Release Manager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swb79@nau.edu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46" name="Google Shape;1146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9396" y="348439"/>
            <a:ext cx="1203189" cy="11877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7" name="Google Shape;1147;p76"/>
          <p:cNvSpPr txBox="1">
            <a:spLocks noGrp="1"/>
          </p:cNvSpPr>
          <p:nvPr>
            <p:ph type="subTitle" idx="4294967295"/>
          </p:nvPr>
        </p:nvSpPr>
        <p:spPr>
          <a:xfrm>
            <a:off x="6507312" y="1708125"/>
            <a:ext cx="1447200" cy="444300"/>
          </a:xfrm>
          <a:prstGeom prst="rect">
            <a:avLst/>
          </a:prstGeom>
        </p:spPr>
        <p:txBody>
          <a:bodyPr spcFirstLastPara="1" wrap="square" lIns="84450" tIns="84450" rIns="84450" bIns="844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Travian Lenox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Software Lead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tjl379@nau.edu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1148" name="Google Shape;1148;p76" title="linkedin_qrcod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3405" y="2366031"/>
            <a:ext cx="971775" cy="9717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9" name="Google Shape;1149;p76" title="j_qr_cod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1042" y="2366013"/>
            <a:ext cx="971800" cy="97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0" name="Google Shape;1150;p76" title="t_qr_cod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8767" y="2365395"/>
            <a:ext cx="971800" cy="97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1" name="Google Shape;1151;p76" title="s_qr_cod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5738" y="2365400"/>
            <a:ext cx="971775" cy="9717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2" name="Google Shape;1152;p76"/>
          <p:cNvSpPr txBox="1">
            <a:spLocks noGrp="1"/>
          </p:cNvSpPr>
          <p:nvPr>
            <p:ph type="title"/>
          </p:nvPr>
        </p:nvSpPr>
        <p:spPr>
          <a:xfrm>
            <a:off x="5096400" y="3404346"/>
            <a:ext cx="3819000" cy="14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Artemi</a:t>
            </a:r>
            <a:r>
              <a:rPr lang="en" b="1">
                <a:solidFill>
                  <a:srgbClr val="ED7D31"/>
                </a:solidFill>
              </a:rPr>
              <a:t>S3</a:t>
            </a:r>
            <a:endParaRPr b="1">
              <a:solidFill>
                <a:srgbClr val="ED7D31"/>
              </a:solidFill>
            </a:endParaRPr>
          </a:p>
        </p:txBody>
      </p:sp>
      <p:pic>
        <p:nvPicPr>
          <p:cNvPr id="1153" name="Google Shape;1153;p76" title="ArtemiS3_logo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5442" y="3550150"/>
            <a:ext cx="762000" cy="76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4"/>
          <p:cNvSpPr txBox="1">
            <a:spLocks noGrp="1"/>
          </p:cNvSpPr>
          <p:nvPr>
            <p:ph type="title"/>
          </p:nvPr>
        </p:nvSpPr>
        <p:spPr>
          <a:xfrm>
            <a:off x="91950" y="292050"/>
            <a:ext cx="5109600" cy="1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Meet the Team</a:t>
            </a:r>
            <a:endParaRPr sz="5000"/>
          </a:p>
        </p:txBody>
      </p:sp>
      <p:sp>
        <p:nvSpPr>
          <p:cNvPr id="947" name="Google Shape;947;p64"/>
          <p:cNvSpPr txBox="1">
            <a:spLocks noGrp="1"/>
          </p:cNvSpPr>
          <p:nvPr>
            <p:ph type="subTitle" idx="1"/>
          </p:nvPr>
        </p:nvSpPr>
        <p:spPr>
          <a:xfrm>
            <a:off x="577163" y="3143312"/>
            <a:ext cx="1537500" cy="517500"/>
          </a:xfrm>
          <a:prstGeom prst="rect">
            <a:avLst/>
          </a:prstGeom>
        </p:spPr>
        <p:txBody>
          <a:bodyPr spcFirstLastPara="1" wrap="square" lIns="98375" tIns="98375" rIns="98375" bIns="983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Jeffrey Hoelzel Jr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Architect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jmh2338@nau.edu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5"/>
          </a:p>
        </p:txBody>
      </p:sp>
      <p:sp>
        <p:nvSpPr>
          <p:cNvPr id="948" name="Google Shape;948;p64"/>
          <p:cNvSpPr txBox="1">
            <a:spLocks noGrp="1"/>
          </p:cNvSpPr>
          <p:nvPr>
            <p:ph type="subTitle" idx="5"/>
          </p:nvPr>
        </p:nvSpPr>
        <p:spPr>
          <a:xfrm>
            <a:off x="2631896" y="3143322"/>
            <a:ext cx="1686000" cy="517500"/>
          </a:xfrm>
          <a:prstGeom prst="rect">
            <a:avLst/>
          </a:prstGeom>
        </p:spPr>
        <p:txBody>
          <a:bodyPr spcFirstLastPara="1" wrap="square" lIns="98375" tIns="98375" rIns="98375" bIns="983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Joseph Laity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Team Lead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jbl265@nau.edu</a:t>
            </a:r>
            <a:endParaRPr sz="1075"/>
          </a:p>
        </p:txBody>
      </p:sp>
      <p:sp>
        <p:nvSpPr>
          <p:cNvPr id="949" name="Google Shape;949;p64"/>
          <p:cNvSpPr txBox="1">
            <a:spLocks noGrp="1"/>
          </p:cNvSpPr>
          <p:nvPr>
            <p:ph type="title" idx="6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950" name="Google Shape;950;p64"/>
          <p:cNvSpPr txBox="1">
            <a:spLocks noGrp="1"/>
          </p:cNvSpPr>
          <p:nvPr>
            <p:ph type="title" idx="7"/>
          </p:nvPr>
        </p:nvSpPr>
        <p:spPr>
          <a:xfrm>
            <a:off x="46504" y="4765047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pic>
        <p:nvPicPr>
          <p:cNvPr id="951" name="Google Shape;9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1" y="1482675"/>
            <a:ext cx="1199052" cy="1537246"/>
          </a:xfrm>
          <a:prstGeom prst="rect">
            <a:avLst/>
          </a:prstGeom>
          <a:noFill/>
          <a:ln w="10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2" name="Google Shape;9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722" y="1559538"/>
            <a:ext cx="1824198" cy="1383521"/>
          </a:xfrm>
          <a:prstGeom prst="rect">
            <a:avLst/>
          </a:prstGeom>
          <a:noFill/>
          <a:ln w="10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3" name="Google Shape;9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251" y="1550543"/>
            <a:ext cx="1401489" cy="1401489"/>
          </a:xfrm>
          <a:prstGeom prst="rect">
            <a:avLst/>
          </a:prstGeom>
          <a:noFill/>
          <a:ln w="10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4" name="Google Shape;954;p64"/>
          <p:cNvSpPr txBox="1">
            <a:spLocks noGrp="1"/>
          </p:cNvSpPr>
          <p:nvPr>
            <p:ph type="subTitle" idx="5"/>
          </p:nvPr>
        </p:nvSpPr>
        <p:spPr>
          <a:xfrm>
            <a:off x="4908091" y="3143336"/>
            <a:ext cx="1686000" cy="517500"/>
          </a:xfrm>
          <a:prstGeom prst="rect">
            <a:avLst/>
          </a:prstGeom>
        </p:spPr>
        <p:txBody>
          <a:bodyPr spcFirstLastPara="1" wrap="square" lIns="98375" tIns="98375" rIns="98375" bIns="983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Samuel Bodenheimer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Release Manager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swb79@nau.edu</a:t>
            </a:r>
            <a:endParaRPr sz="1075"/>
          </a:p>
        </p:txBody>
      </p:sp>
      <p:pic>
        <p:nvPicPr>
          <p:cNvPr id="955" name="Google Shape;95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3038" y="1559540"/>
            <a:ext cx="1401489" cy="1383521"/>
          </a:xfrm>
          <a:prstGeom prst="rect">
            <a:avLst/>
          </a:prstGeom>
          <a:noFill/>
          <a:ln w="10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6" name="Google Shape;956;p64"/>
          <p:cNvSpPr txBox="1">
            <a:spLocks noGrp="1"/>
          </p:cNvSpPr>
          <p:nvPr>
            <p:ph type="subTitle" idx="5"/>
          </p:nvPr>
        </p:nvSpPr>
        <p:spPr>
          <a:xfrm>
            <a:off x="6880833" y="3143336"/>
            <a:ext cx="1686000" cy="517500"/>
          </a:xfrm>
          <a:prstGeom prst="rect">
            <a:avLst/>
          </a:prstGeom>
        </p:spPr>
        <p:txBody>
          <a:bodyPr spcFirstLastPara="1" wrap="square" lIns="98375" tIns="98375" rIns="98375" bIns="983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Travian Lenox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Software Lead</a:t>
            </a:r>
            <a:endParaRPr sz="10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5"/>
              <a:t>tjl379@nau.edu</a:t>
            </a:r>
            <a:endParaRPr sz="107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5"/>
          </a:p>
        </p:txBody>
      </p:sp>
      <p:sp>
        <p:nvSpPr>
          <p:cNvPr id="957" name="Google Shape;957;p64"/>
          <p:cNvSpPr txBox="1">
            <a:spLocks noGrp="1"/>
          </p:cNvSpPr>
          <p:nvPr>
            <p:ph type="subTitle" idx="1"/>
          </p:nvPr>
        </p:nvSpPr>
        <p:spPr>
          <a:xfrm>
            <a:off x="2074350" y="4288273"/>
            <a:ext cx="4995300" cy="739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Our CS capstone mentor is Md Nazmul Hossain.</a:t>
            </a:r>
            <a:endParaRPr sz="1600" i="1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5"/>
          <p:cNvSpPr txBox="1">
            <a:spLocks noGrp="1"/>
          </p:cNvSpPr>
          <p:nvPr>
            <p:ph type="subTitle" idx="1"/>
          </p:nvPr>
        </p:nvSpPr>
        <p:spPr>
          <a:xfrm>
            <a:off x="228600" y="2285400"/>
            <a:ext cx="5007900" cy="18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USGS uses Amazon Web Services (AWS) Simple Storage Service (S3) for cloud storage.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NASA’s planetary datasets are massive taking researchers many minutes or longer to search through.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3" name="Google Shape;963;p65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</a:t>
            </a:r>
            <a:endParaRPr sz="1200"/>
          </a:p>
        </p:txBody>
      </p:sp>
      <p:sp>
        <p:nvSpPr>
          <p:cNvPr id="964" name="Google Shape;964;p65"/>
          <p:cNvSpPr txBox="1">
            <a:spLocks noGrp="1"/>
          </p:cNvSpPr>
          <p:nvPr>
            <p:ph type="title" idx="2"/>
          </p:nvPr>
        </p:nvSpPr>
        <p:spPr>
          <a:xfrm>
            <a:off x="113725" y="641400"/>
            <a:ext cx="6507000" cy="85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Client</a:t>
            </a:r>
            <a:endParaRPr/>
          </a:p>
        </p:txBody>
      </p:sp>
      <p:sp>
        <p:nvSpPr>
          <p:cNvPr id="965" name="Google Shape;965;p65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pic>
        <p:nvPicPr>
          <p:cNvPr id="966" name="Google Shape;9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651" y="228600"/>
            <a:ext cx="2477750" cy="283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7" name="Google Shape;967;p65" descr="File:USGS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200" y="4136645"/>
            <a:ext cx="1939200" cy="77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5" descr="a nasa logo with a red swirl around it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003" y="3243900"/>
            <a:ext cx="2287755" cy="17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5"/>
          <p:cNvSpPr txBox="1"/>
          <p:nvPr/>
        </p:nvSpPr>
        <p:spPr>
          <a:xfrm>
            <a:off x="228600" y="1637400"/>
            <a:ext cx="5007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Trent Hare.</a:t>
            </a:r>
            <a:r>
              <a:rPr lang="en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USGS Cartographer. Supporting NASA’s Planetary Data System.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4" name="Google Shape;974;p66"/>
          <p:cNvCxnSpPr>
            <a:stCxn id="975" idx="2"/>
            <a:endCxn id="976" idx="6"/>
          </p:cNvCxnSpPr>
          <p:nvPr/>
        </p:nvCxnSpPr>
        <p:spPr>
          <a:xfrm>
            <a:off x="1020806" y="2784173"/>
            <a:ext cx="6957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7" name="Google Shape;977;p66"/>
          <p:cNvSpPr/>
          <p:nvPr/>
        </p:nvSpPr>
        <p:spPr>
          <a:xfrm>
            <a:off x="4245390" y="2529773"/>
            <a:ext cx="508800" cy="508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62911" dist="40253" dir="2700000" algn="bl" rotWithShape="0">
              <a:schemeClr val="accent3">
                <a:alpha val="56000"/>
              </a:schemeClr>
            </a:outerShdw>
          </a:effectLst>
        </p:spPr>
        <p:txBody>
          <a:bodyPr spcFirstLastPara="1" wrap="square" lIns="128800" tIns="128800" rIns="128800" bIns="128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72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6" name="Google Shape;976;p66"/>
          <p:cNvSpPr/>
          <p:nvPr/>
        </p:nvSpPr>
        <p:spPr>
          <a:xfrm>
            <a:off x="7469991" y="2529773"/>
            <a:ext cx="508800" cy="508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483038" dist="53671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8800" tIns="128800" rIns="128800" bIns="128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72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5" name="Google Shape;975;p66"/>
          <p:cNvSpPr/>
          <p:nvPr/>
        </p:nvSpPr>
        <p:spPr>
          <a:xfrm>
            <a:off x="1020806" y="2529773"/>
            <a:ext cx="508800" cy="508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62911" dist="40253" dir="2700000" algn="bl" rotWithShape="0">
              <a:schemeClr val="accent4">
                <a:alpha val="56000"/>
              </a:schemeClr>
            </a:outerShdw>
          </a:effectLst>
        </p:spPr>
        <p:txBody>
          <a:bodyPr spcFirstLastPara="1" wrap="square" lIns="128800" tIns="128800" rIns="128800" bIns="128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72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8" name="Google Shape;978;p66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title" idx="5"/>
          </p:nvPr>
        </p:nvSpPr>
        <p:spPr>
          <a:xfrm>
            <a:off x="719489" y="1874979"/>
            <a:ext cx="1163400" cy="5088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0"/>
              <a:t>Step 1</a:t>
            </a:r>
            <a:endParaRPr sz="1690"/>
          </a:p>
        </p:txBody>
      </p:sp>
      <p:sp>
        <p:nvSpPr>
          <p:cNvPr id="980" name="Google Shape;980;p66"/>
          <p:cNvSpPr txBox="1">
            <a:spLocks noGrp="1"/>
          </p:cNvSpPr>
          <p:nvPr>
            <p:ph type="title" idx="3"/>
          </p:nvPr>
        </p:nvSpPr>
        <p:spPr>
          <a:xfrm>
            <a:off x="3918082" y="1874979"/>
            <a:ext cx="1163400" cy="5088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0"/>
              <a:t>Step 2</a:t>
            </a:r>
            <a:endParaRPr sz="1690"/>
          </a:p>
        </p:txBody>
      </p:sp>
      <p:sp>
        <p:nvSpPr>
          <p:cNvPr id="981" name="Google Shape;981;p66"/>
          <p:cNvSpPr txBox="1">
            <a:spLocks noGrp="1"/>
          </p:cNvSpPr>
          <p:nvPr>
            <p:ph type="title" idx="4"/>
          </p:nvPr>
        </p:nvSpPr>
        <p:spPr>
          <a:xfrm>
            <a:off x="7116675" y="1874979"/>
            <a:ext cx="1163400" cy="5088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0"/>
              <a:t>Step 3</a:t>
            </a:r>
            <a:endParaRPr sz="1690"/>
          </a:p>
        </p:txBody>
      </p:sp>
      <p:sp>
        <p:nvSpPr>
          <p:cNvPr id="982" name="Google Shape;982;p66"/>
          <p:cNvSpPr txBox="1">
            <a:spLocks noGrp="1"/>
          </p:cNvSpPr>
          <p:nvPr>
            <p:ph type="body" idx="1"/>
          </p:nvPr>
        </p:nvSpPr>
        <p:spPr>
          <a:xfrm>
            <a:off x="307026" y="3184564"/>
            <a:ext cx="1936200" cy="1488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8"/>
              <a:t>NASA missions collect data.</a:t>
            </a:r>
            <a:endParaRPr sz="1408"/>
          </a:p>
        </p:txBody>
      </p:sp>
      <p:sp>
        <p:nvSpPr>
          <p:cNvPr id="983" name="Google Shape;983;p66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984" name="Google Shape;984;p66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47361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Example Workflow</a:t>
            </a:r>
            <a:endParaRPr/>
          </a:p>
        </p:txBody>
      </p:sp>
      <p:sp>
        <p:nvSpPr>
          <p:cNvPr id="985" name="Google Shape;985;p66"/>
          <p:cNvSpPr txBox="1">
            <a:spLocks noGrp="1"/>
          </p:cNvSpPr>
          <p:nvPr>
            <p:ph type="body" idx="8"/>
          </p:nvPr>
        </p:nvSpPr>
        <p:spPr>
          <a:xfrm>
            <a:off x="6611873" y="3184564"/>
            <a:ext cx="2225100" cy="1488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8"/>
              <a:t>A user accesses mission data via a simple S3 browser.</a:t>
            </a:r>
            <a:endParaRPr sz="1408"/>
          </a:p>
        </p:txBody>
      </p:sp>
      <p:sp>
        <p:nvSpPr>
          <p:cNvPr id="986" name="Google Shape;986;p66"/>
          <p:cNvSpPr txBox="1">
            <a:spLocks noGrp="1"/>
          </p:cNvSpPr>
          <p:nvPr>
            <p:ph type="body" idx="14"/>
          </p:nvPr>
        </p:nvSpPr>
        <p:spPr>
          <a:xfrm>
            <a:off x="3529532" y="3184564"/>
            <a:ext cx="1936200" cy="1488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8"/>
              <a:t>USGS archives data in AWS S3 buckets.</a:t>
            </a:r>
            <a:endParaRPr sz="1408"/>
          </a:p>
        </p:txBody>
      </p:sp>
      <p:pic>
        <p:nvPicPr>
          <p:cNvPr id="987" name="Google Shape;987;p66" descr="File:NASA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42" y="2368309"/>
            <a:ext cx="994391" cy="83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6" descr="File:Seal of the United States Geological Survey.svg - Wikimedia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936" y="2368302"/>
            <a:ext cx="831759" cy="83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8519" y="2330246"/>
            <a:ext cx="831757" cy="99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7"/>
          <p:cNvSpPr txBox="1">
            <a:spLocks noGrp="1"/>
          </p:cNvSpPr>
          <p:nvPr>
            <p:ph type="body" idx="2"/>
          </p:nvPr>
        </p:nvSpPr>
        <p:spPr>
          <a:xfrm>
            <a:off x="3739050" y="282450"/>
            <a:ext cx="3466800" cy="19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BM Plex Sans"/>
                <a:ea typeface="IBM Plex Sans"/>
                <a:cs typeface="IBM Plex Sans"/>
                <a:sym typeface="IBM Plex Sans"/>
              </a:rPr>
              <a:t>The problem</a:t>
            </a:r>
            <a:endParaRPr sz="2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Researchers must navigate massive S3 data stores manually with a simple file browser which is time consuming, brittle, and error prone.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95" name="Google Shape;995;p67"/>
          <p:cNvSpPr txBox="1">
            <a:spLocks noGrp="1"/>
          </p:cNvSpPr>
          <p:nvPr>
            <p:ph type="body" idx="1"/>
          </p:nvPr>
        </p:nvSpPr>
        <p:spPr>
          <a:xfrm>
            <a:off x="3739050" y="1991244"/>
            <a:ext cx="5220000" cy="26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 Medium"/>
                <a:ea typeface="IBM Plex Sans Medium"/>
                <a:cs typeface="IBM Plex Sans Medium"/>
                <a:sym typeface="IBM Plex Sans Medium"/>
              </a:rPr>
              <a:t>Specific limitations</a:t>
            </a:r>
            <a:endParaRPr sz="20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full-text search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metadata or keyword search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global filtering or sorting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file previews or summaries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collaboration tools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geospatial visualization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●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No integrated security configuration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96" name="Google Shape;996;p67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title" idx="3"/>
          </p:nvPr>
        </p:nvSpPr>
        <p:spPr>
          <a:xfrm>
            <a:off x="115025" y="502775"/>
            <a:ext cx="28596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98" name="Google Shape;998;p67"/>
          <p:cNvSpPr txBox="1">
            <a:spLocks noGrp="1"/>
          </p:cNvSpPr>
          <p:nvPr>
            <p:ph type="title" idx="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pic>
        <p:nvPicPr>
          <p:cNvPr id="999" name="Google Shape;9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801975"/>
            <a:ext cx="3905400" cy="1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434" y="2305960"/>
            <a:ext cx="742275" cy="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159" y="3048235"/>
            <a:ext cx="742275" cy="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7434" y="3790510"/>
            <a:ext cx="742275" cy="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5159" y="1563685"/>
            <a:ext cx="742275" cy="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8"/>
          <p:cNvSpPr txBox="1">
            <a:spLocks noGrp="1"/>
          </p:cNvSpPr>
          <p:nvPr>
            <p:ph type="title" idx="5"/>
          </p:nvPr>
        </p:nvSpPr>
        <p:spPr>
          <a:xfrm>
            <a:off x="228600" y="457200"/>
            <a:ext cx="4526400" cy="633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009" name="Google Shape;1009;p68"/>
          <p:cNvSpPr txBox="1">
            <a:spLocks noGrp="1"/>
          </p:cNvSpPr>
          <p:nvPr>
            <p:ph type="title" idx="4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title" idx="7"/>
          </p:nvPr>
        </p:nvSpPr>
        <p:spPr>
          <a:xfrm>
            <a:off x="228600" y="4773281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1011" name="Google Shape;1011;p68"/>
          <p:cNvSpPr/>
          <p:nvPr/>
        </p:nvSpPr>
        <p:spPr>
          <a:xfrm rot="10800000" flipH="1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2" name="Google Shape;1012;p68"/>
          <p:cNvSpPr txBox="1">
            <a:spLocks noGrp="1"/>
          </p:cNvSpPr>
          <p:nvPr>
            <p:ph type="body" idx="4294967295"/>
          </p:nvPr>
        </p:nvSpPr>
        <p:spPr>
          <a:xfrm>
            <a:off x="4339375" y="1054225"/>
            <a:ext cx="50136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●"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Makes NASA’s planetary data in AWS S3 searchable, visual, and secure.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○"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Enables fast exploration 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■"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Search, filters, and dashboards.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○"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Instant results and metadata previews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13" name="Google Shape;1013;p68"/>
          <p:cNvSpPr txBox="1"/>
          <p:nvPr/>
        </p:nvSpPr>
        <p:spPr>
          <a:xfrm>
            <a:off x="228600" y="2546062"/>
            <a:ext cx="61719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Key Features</a:t>
            </a:r>
            <a:endParaRPr sz="16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 Light"/>
              <a:buChar char="●"/>
            </a:pPr>
            <a:r>
              <a:rPr lang="en" sz="16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Full-text and metadata search.</a:t>
            </a:r>
            <a:endParaRPr sz="16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 Light"/>
              <a:buChar char="●"/>
            </a:pPr>
            <a:r>
              <a:rPr lang="en" sz="16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User-friendly dashboard.</a:t>
            </a:r>
            <a:endParaRPr sz="16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 Light"/>
              <a:buChar char="●"/>
            </a:pPr>
            <a:r>
              <a:rPr lang="en" sz="16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Visualization tools.</a:t>
            </a:r>
            <a:endParaRPr sz="16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 Light"/>
              <a:buChar char="●"/>
            </a:pPr>
            <a:r>
              <a:rPr lang="en" sz="16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Tagging and organization.</a:t>
            </a:r>
            <a:endParaRPr sz="16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 Light"/>
              <a:buChar char="●"/>
            </a:pPr>
            <a:r>
              <a:rPr lang="en" sz="16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Automated metadata and text file indexing.</a:t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14" name="Google Shape;1014;p68" title="ArtemiS3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228596"/>
            <a:ext cx="762000" cy="762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5" name="Google Shape;10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75" y="1005621"/>
            <a:ext cx="1262950" cy="12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8"/>
          <p:cNvSpPr/>
          <p:nvPr/>
        </p:nvSpPr>
        <p:spPr>
          <a:xfrm>
            <a:off x="1546825" y="1432625"/>
            <a:ext cx="543300" cy="40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17" name="Google Shape;1017;p68"/>
          <p:cNvPicPr preferRelativeResize="0"/>
          <p:nvPr/>
        </p:nvPicPr>
        <p:blipFill rotWithShape="1">
          <a:blip r:embed="rId5">
            <a:alphaModFix/>
          </a:blip>
          <a:srcRect l="4562" t="11843" r="4553" b="11843"/>
          <a:stretch/>
        </p:blipFill>
        <p:spPr>
          <a:xfrm>
            <a:off x="2167800" y="1391613"/>
            <a:ext cx="2171575" cy="4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9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23" name="Google Shape;1023;p69"/>
          <p:cNvSpPr txBox="1">
            <a:spLocks noGrp="1"/>
          </p:cNvSpPr>
          <p:nvPr>
            <p:ph type="title" idx="4294967295"/>
          </p:nvPr>
        </p:nvSpPr>
        <p:spPr>
          <a:xfrm>
            <a:off x="115025" y="471075"/>
            <a:ext cx="51789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Acquisition</a:t>
            </a:r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/>
          </a:p>
        </p:txBody>
      </p:sp>
      <p:pic>
        <p:nvPicPr>
          <p:cNvPr id="1025" name="Google Shape;1025;p69" title="reqacq_artemi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2" y="1542487"/>
            <a:ext cx="8211274" cy="11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9"/>
          <p:cNvSpPr txBox="1">
            <a:spLocks noGrp="1"/>
          </p:cNvSpPr>
          <p:nvPr>
            <p:ph type="body" idx="4294967295"/>
          </p:nvPr>
        </p:nvSpPr>
        <p:spPr>
          <a:xfrm>
            <a:off x="33309" y="2672836"/>
            <a:ext cx="2221800" cy="1203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Initial meeting.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Overview analysis.</a:t>
            </a:r>
            <a:endParaRPr sz="1600"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4294967295"/>
          </p:nvPr>
        </p:nvSpPr>
        <p:spPr>
          <a:xfrm>
            <a:off x="2345421" y="2672836"/>
            <a:ext cx="2052900" cy="1203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 feasibility.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Requirements draft.</a:t>
            </a:r>
            <a:endParaRPr sz="1600"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4294967295"/>
          </p:nvPr>
        </p:nvSpPr>
        <p:spPr>
          <a:xfrm>
            <a:off x="4944779" y="2672836"/>
            <a:ext cx="2052900" cy="1203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Iterate on requirements using client’s  feedback.</a:t>
            </a:r>
            <a:endParaRPr sz="1600"/>
          </a:p>
        </p:txBody>
      </p:sp>
      <p:sp>
        <p:nvSpPr>
          <p:cNvPr id="1029" name="Google Shape;1029;p69"/>
          <p:cNvSpPr txBox="1">
            <a:spLocks noGrp="1"/>
          </p:cNvSpPr>
          <p:nvPr>
            <p:ph type="body" idx="4294967295"/>
          </p:nvPr>
        </p:nvSpPr>
        <p:spPr>
          <a:xfrm>
            <a:off x="7238390" y="2672836"/>
            <a:ext cx="1872300" cy="12030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Finalized initial project requirements. Develop MVP.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0"/>
          <p:cNvSpPr txBox="1">
            <a:spLocks noGrp="1"/>
          </p:cNvSpPr>
          <p:nvPr>
            <p:ph type="title" idx="5"/>
          </p:nvPr>
        </p:nvSpPr>
        <p:spPr>
          <a:xfrm>
            <a:off x="108550" y="539425"/>
            <a:ext cx="8870100" cy="4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Artemi</a:t>
            </a:r>
            <a:r>
              <a:rPr lang="en" sz="3000" b="1">
                <a:solidFill>
                  <a:srgbClr val="ED7D31"/>
                </a:solidFill>
              </a:rPr>
              <a:t>S3</a:t>
            </a:r>
            <a:r>
              <a:rPr lang="en" sz="3000"/>
              <a:t>’s Conceptual Requirements</a:t>
            </a:r>
            <a:endParaRPr sz="3000"/>
          </a:p>
        </p:txBody>
      </p:sp>
      <p:sp>
        <p:nvSpPr>
          <p:cNvPr id="1035" name="Google Shape;1035;p70"/>
          <p:cNvSpPr txBox="1">
            <a:spLocks noGrp="1"/>
          </p:cNvSpPr>
          <p:nvPr>
            <p:ph type="title" idx="4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36" name="Google Shape;1036;p70"/>
          <p:cNvSpPr txBox="1">
            <a:spLocks noGrp="1"/>
          </p:cNvSpPr>
          <p:nvPr>
            <p:ph type="title" idx="7"/>
          </p:nvPr>
        </p:nvSpPr>
        <p:spPr>
          <a:xfrm>
            <a:off x="228600" y="4773281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sp>
        <p:nvSpPr>
          <p:cNvPr id="1037" name="Google Shape;1037;p70"/>
          <p:cNvSpPr txBox="1">
            <a:spLocks noGrp="1"/>
          </p:cNvSpPr>
          <p:nvPr>
            <p:ph type="body" idx="4294967295"/>
          </p:nvPr>
        </p:nvSpPr>
        <p:spPr>
          <a:xfrm>
            <a:off x="337500" y="1555888"/>
            <a:ext cx="34194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DR1. Efficient Data Discovery.</a:t>
            </a:r>
            <a:endParaRPr sz="1600" b="1"/>
          </a:p>
        </p:txBody>
      </p:sp>
      <p:sp>
        <p:nvSpPr>
          <p:cNvPr id="1038" name="Google Shape;1038;p70"/>
          <p:cNvSpPr txBox="1">
            <a:spLocks noGrp="1"/>
          </p:cNvSpPr>
          <p:nvPr>
            <p:ph type="body" idx="4294967295"/>
          </p:nvPr>
        </p:nvSpPr>
        <p:spPr>
          <a:xfrm>
            <a:off x="337500" y="2283100"/>
            <a:ext cx="36579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DR2. Intuitive User Experience.</a:t>
            </a:r>
            <a:endParaRPr sz="1600" b="1"/>
          </a:p>
        </p:txBody>
      </p:sp>
      <p:sp>
        <p:nvSpPr>
          <p:cNvPr id="1039" name="Google Shape;1039;p70"/>
          <p:cNvSpPr txBox="1">
            <a:spLocks noGrp="1"/>
          </p:cNvSpPr>
          <p:nvPr>
            <p:ph type="body" idx="4294967295"/>
          </p:nvPr>
        </p:nvSpPr>
        <p:spPr>
          <a:xfrm>
            <a:off x="337500" y="3013325"/>
            <a:ext cx="36972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DR3. Collaboration and Tagging.</a:t>
            </a:r>
            <a:endParaRPr sz="1600" b="1"/>
          </a:p>
        </p:txBody>
      </p:sp>
      <p:sp>
        <p:nvSpPr>
          <p:cNvPr id="1040" name="Google Shape;1040;p70"/>
          <p:cNvSpPr txBox="1">
            <a:spLocks noGrp="1"/>
          </p:cNvSpPr>
          <p:nvPr>
            <p:ph type="body" idx="4294967295"/>
          </p:nvPr>
        </p:nvSpPr>
        <p:spPr>
          <a:xfrm>
            <a:off x="337500" y="3743550"/>
            <a:ext cx="41877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DR4. Scalable and Reliable Architecture.</a:t>
            </a:r>
            <a:endParaRPr sz="1600" b="1"/>
          </a:p>
        </p:txBody>
      </p:sp>
      <p:sp>
        <p:nvSpPr>
          <p:cNvPr id="1041" name="Google Shape;1041;p70"/>
          <p:cNvSpPr txBox="1">
            <a:spLocks noGrp="1"/>
          </p:cNvSpPr>
          <p:nvPr>
            <p:ph type="body" idx="4294967295"/>
          </p:nvPr>
        </p:nvSpPr>
        <p:spPr>
          <a:xfrm>
            <a:off x="5218200" y="1555900"/>
            <a:ext cx="39258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DR5. Security and Privacy.</a:t>
            </a:r>
            <a:endParaRPr sz="1600" b="1"/>
          </a:p>
        </p:txBody>
      </p:sp>
      <p:sp>
        <p:nvSpPr>
          <p:cNvPr id="1042" name="Google Shape;1042;p70"/>
          <p:cNvSpPr txBox="1">
            <a:spLocks noGrp="1"/>
          </p:cNvSpPr>
          <p:nvPr>
            <p:ph type="body" idx="4294967295"/>
          </p:nvPr>
        </p:nvSpPr>
        <p:spPr>
          <a:xfrm>
            <a:off x="5218200" y="2284625"/>
            <a:ext cx="40857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DR6. Open-Source and Reusability.</a:t>
            </a:r>
            <a:endParaRPr sz="1600" b="1"/>
          </a:p>
        </p:txBody>
      </p:sp>
      <p:sp>
        <p:nvSpPr>
          <p:cNvPr id="1043" name="Google Shape;1043;p70"/>
          <p:cNvSpPr txBox="1">
            <a:spLocks noGrp="1"/>
          </p:cNvSpPr>
          <p:nvPr>
            <p:ph type="body" idx="4294967295"/>
          </p:nvPr>
        </p:nvSpPr>
        <p:spPr>
          <a:xfrm>
            <a:off x="5218200" y="3013325"/>
            <a:ext cx="39258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DR7. Optional Visualization Features.</a:t>
            </a:r>
            <a:endParaRPr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1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ArtemiS3</a:t>
            </a:r>
            <a:endParaRPr/>
          </a:p>
        </p:txBody>
      </p:sp>
      <p:sp>
        <p:nvSpPr>
          <p:cNvPr id="1049" name="Google Shape;1049;p71"/>
          <p:cNvSpPr txBox="1">
            <a:spLocks noGrp="1"/>
          </p:cNvSpPr>
          <p:nvPr>
            <p:ph type="title" idx="4294967295"/>
          </p:nvPr>
        </p:nvSpPr>
        <p:spPr>
          <a:xfrm>
            <a:off x="115025" y="471075"/>
            <a:ext cx="51789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MVP</a:t>
            </a:r>
            <a:endParaRPr/>
          </a:p>
        </p:txBody>
      </p:sp>
      <p:sp>
        <p:nvSpPr>
          <p:cNvPr id="1050" name="Google Shape;1050;p71"/>
          <p:cNvSpPr txBox="1">
            <a:spLocks noGrp="1"/>
          </p:cNvSpPr>
          <p:nvPr>
            <p:ph type="title" idx="3"/>
          </p:nvPr>
        </p:nvSpPr>
        <p:spPr>
          <a:xfrm>
            <a:off x="213604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</a:t>
            </a:r>
            <a:endParaRPr/>
          </a:p>
        </p:txBody>
      </p:sp>
      <p:sp>
        <p:nvSpPr>
          <p:cNvPr id="1051" name="Google Shape;1051;p71"/>
          <p:cNvSpPr txBox="1">
            <a:spLocks noGrp="1"/>
          </p:cNvSpPr>
          <p:nvPr>
            <p:ph type="body" idx="4294967295"/>
          </p:nvPr>
        </p:nvSpPr>
        <p:spPr>
          <a:xfrm>
            <a:off x="337500" y="1084019"/>
            <a:ext cx="34194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1. File retrieval from search.</a:t>
            </a:r>
            <a:endParaRPr sz="1600" b="1"/>
          </a:p>
        </p:txBody>
      </p:sp>
      <p:sp>
        <p:nvSpPr>
          <p:cNvPr id="1052" name="Google Shape;1052;p71"/>
          <p:cNvSpPr txBox="1">
            <a:spLocks noGrp="1"/>
          </p:cNvSpPr>
          <p:nvPr>
            <p:ph type="body" idx="4294967295"/>
          </p:nvPr>
        </p:nvSpPr>
        <p:spPr>
          <a:xfrm>
            <a:off x="337500" y="2437962"/>
            <a:ext cx="44571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2. Metadata/text extraction &amp; indexing.</a:t>
            </a:r>
            <a:endParaRPr sz="1600" b="1"/>
          </a:p>
        </p:txBody>
      </p:sp>
      <p:sp>
        <p:nvSpPr>
          <p:cNvPr id="1053" name="Google Shape;1053;p71"/>
          <p:cNvSpPr txBox="1">
            <a:spLocks noGrp="1"/>
          </p:cNvSpPr>
          <p:nvPr>
            <p:ph type="body" idx="4294967295"/>
          </p:nvPr>
        </p:nvSpPr>
        <p:spPr>
          <a:xfrm>
            <a:off x="337500" y="3603165"/>
            <a:ext cx="34194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3. Search page.</a:t>
            </a:r>
            <a:endParaRPr sz="1600" b="1"/>
          </a:p>
        </p:txBody>
      </p:sp>
      <p:sp>
        <p:nvSpPr>
          <p:cNvPr id="1054" name="Google Shape;1054;p71"/>
          <p:cNvSpPr txBox="1">
            <a:spLocks noGrp="1"/>
          </p:cNvSpPr>
          <p:nvPr>
            <p:ph type="body" idx="4294967295"/>
          </p:nvPr>
        </p:nvSpPr>
        <p:spPr>
          <a:xfrm>
            <a:off x="5302650" y="887402"/>
            <a:ext cx="34194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4. Interactive search results.</a:t>
            </a:r>
            <a:endParaRPr sz="1600" b="1"/>
          </a:p>
        </p:txBody>
      </p:sp>
      <p:sp>
        <p:nvSpPr>
          <p:cNvPr id="1055" name="Google Shape;1055;p71"/>
          <p:cNvSpPr txBox="1">
            <a:spLocks noGrp="1"/>
          </p:cNvSpPr>
          <p:nvPr>
            <p:ph type="body" idx="4294967295"/>
          </p:nvPr>
        </p:nvSpPr>
        <p:spPr>
          <a:xfrm>
            <a:off x="5302650" y="2288533"/>
            <a:ext cx="34194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5. Search filtering &amp; sorting.</a:t>
            </a:r>
            <a:endParaRPr sz="1600" b="1"/>
          </a:p>
        </p:txBody>
      </p:sp>
      <p:sp>
        <p:nvSpPr>
          <p:cNvPr id="1056" name="Google Shape;1056;p71"/>
          <p:cNvSpPr txBox="1">
            <a:spLocks noGrp="1"/>
          </p:cNvSpPr>
          <p:nvPr>
            <p:ph type="body" idx="4294967295"/>
          </p:nvPr>
        </p:nvSpPr>
        <p:spPr>
          <a:xfrm>
            <a:off x="5302659" y="3815477"/>
            <a:ext cx="3588300" cy="484500"/>
          </a:xfrm>
          <a:prstGeom prst="rect">
            <a:avLst/>
          </a:prstGeom>
        </p:spPr>
        <p:txBody>
          <a:bodyPr spcFirstLastPara="1" wrap="square" lIns="128800" tIns="128800" rIns="128800" bIns="128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6. Search engine index refresh.</a:t>
            </a:r>
            <a:endParaRPr sz="1600" b="1"/>
          </a:p>
        </p:txBody>
      </p:sp>
      <p:pic>
        <p:nvPicPr>
          <p:cNvPr id="1057" name="Google Shape;1057;p71" title="fr1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1508343"/>
            <a:ext cx="2644774" cy="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1" title="fr2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46" y="2986963"/>
            <a:ext cx="4936801" cy="7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75" y="4049604"/>
            <a:ext cx="1939200" cy="109389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0" name="Google Shape;106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825" y="1339974"/>
            <a:ext cx="2608325" cy="1040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1" name="Google Shape;1061;p71"/>
          <p:cNvPicPr preferRelativeResize="0"/>
          <p:nvPr/>
        </p:nvPicPr>
        <p:blipFill rotWithShape="1">
          <a:blip r:embed="rId7">
            <a:alphaModFix/>
          </a:blip>
          <a:srcRect l="1322" t="2054" b="8984"/>
          <a:stretch/>
        </p:blipFill>
        <p:spPr>
          <a:xfrm>
            <a:off x="6073500" y="2683666"/>
            <a:ext cx="1877699" cy="11740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2" name="Google Shape;1062;p71" title="fr6.drawi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1021" y="4252800"/>
            <a:ext cx="5519366" cy="7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On-screen Show (16:9)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Sora Medium</vt:lpstr>
      <vt:lpstr>Sora</vt:lpstr>
      <vt:lpstr>Sora ExtraLight</vt:lpstr>
      <vt:lpstr>IBM Plex Sans Medium</vt:lpstr>
      <vt:lpstr>Arial</vt:lpstr>
      <vt:lpstr>Sora Light</vt:lpstr>
      <vt:lpstr>IBM Plex Sans</vt:lpstr>
      <vt:lpstr>Sora SemiBold</vt:lpstr>
      <vt:lpstr>IBM Plex Sans SemiBold</vt:lpstr>
      <vt:lpstr>Simple Light</vt:lpstr>
      <vt:lpstr>GEOMETRIC OVERLAYS</vt:lpstr>
      <vt:lpstr>ArtemiS3</vt:lpstr>
      <vt:lpstr>Meet the Team</vt:lpstr>
      <vt:lpstr>3</vt:lpstr>
      <vt:lpstr>ArtemiS3</vt:lpstr>
      <vt:lpstr>ArtemiS3</vt:lpstr>
      <vt:lpstr>Solution Overview </vt:lpstr>
      <vt:lpstr>ArtemiS3</vt:lpstr>
      <vt:lpstr>ArtemiS3’s Conceptual Requirements</vt:lpstr>
      <vt:lpstr>ArtemiS3</vt:lpstr>
      <vt:lpstr>10</vt:lpstr>
      <vt:lpstr>ArtemiS3 </vt:lpstr>
      <vt:lpstr>ArtemiS3</vt:lpstr>
      <vt:lpstr>ArtemiS3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Samuel Walker Bodenhemier</cp:lastModifiedBy>
  <cp:revision>1</cp:revision>
  <dcterms:modified xsi:type="dcterms:W3CDTF">2025-12-01T21:06:20Z</dcterms:modified>
</cp:coreProperties>
</file>